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52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574" r:id="rId22"/>
    <p:sldId id="540" r:id="rId23"/>
    <p:sldId id="539" r:id="rId24"/>
    <p:sldId id="562" r:id="rId25"/>
    <p:sldId id="305" r:id="rId26"/>
    <p:sldId id="563" r:id="rId27"/>
    <p:sldId id="565" r:id="rId28"/>
    <p:sldId id="541" r:id="rId29"/>
    <p:sldId id="566" r:id="rId30"/>
    <p:sldId id="542" r:id="rId31"/>
    <p:sldId id="544" r:id="rId32"/>
    <p:sldId id="570" r:id="rId33"/>
    <p:sldId id="571" r:id="rId34"/>
    <p:sldId id="569" r:id="rId35"/>
    <p:sldId id="573" r:id="rId36"/>
    <p:sldId id="545" r:id="rId37"/>
    <p:sldId id="572" r:id="rId38"/>
    <p:sldId id="511" r:id="rId39"/>
    <p:sldId id="521" r:id="rId40"/>
    <p:sldId id="514" r:id="rId41"/>
    <p:sldId id="576" r:id="rId42"/>
    <p:sldId id="294" r:id="rId43"/>
    <p:sldId id="295" r:id="rId44"/>
    <p:sldId id="299" r:id="rId45"/>
    <p:sldId id="297" r:id="rId46"/>
    <p:sldId id="296" r:id="rId47"/>
    <p:sldId id="300" r:id="rId48"/>
    <p:sldId id="302" r:id="rId49"/>
    <p:sldId id="303" r:id="rId50"/>
    <p:sldId id="306" r:id="rId51"/>
    <p:sldId id="523" r:id="rId52"/>
    <p:sldId id="575" r:id="rId53"/>
    <p:sldId id="304" r:id="rId54"/>
    <p:sldId id="301" r:id="rId55"/>
    <p:sldId id="298" r:id="rId56"/>
    <p:sldId id="307" r:id="rId57"/>
    <p:sldId id="308" r:id="rId58"/>
    <p:sldId id="309" r:id="rId59"/>
    <p:sldId id="310" r:id="rId60"/>
    <p:sldId id="311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>
      <p:cViewPr varScale="1">
        <p:scale>
          <a:sx n="98" d="100"/>
          <a:sy n="98" d="100"/>
        </p:scale>
        <p:origin x="208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8e78839d4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8e78839d4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af6fca2808bff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af6fca2808bff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af6fca2808bff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af6fca2808bff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af6fca2808bff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af6fca2808bff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f6fca2808bff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af6fca2808bff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af6fca2808bff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af6fca2808bff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af6fca2808bff8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af6fca2808bff8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af6fca2808bff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af6fca2808bff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af6fca2808bff8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af6fca2808bff8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af6fca2808bff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af6fca2808bff8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af6fca2808bff8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af6fca2808bff8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47284-3E65-4541-976B-C6279AE38C79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107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47284-3E65-4541-976B-C6279AE38C79}" type="slidenum">
              <a:rPr lang="en-GB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553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47284-3E65-4541-976B-C6279AE38C79}" type="slidenum">
              <a:rPr lang="en-GB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75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BC42D-A890-B640-81E7-67CACA32AFBF}" type="slidenum">
              <a:rPr lang="de-DE" altLang="en-US" smtClean="0"/>
              <a:pPr/>
              <a:t>39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76592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BC42D-A890-B640-81E7-67CACA32AFBF}" type="slidenum">
              <a:rPr lang="de-DE" altLang="en-US" smtClean="0"/>
              <a:pPr/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06249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unkeusch: unchaeste/impire</a:t>
            </a:r>
          </a:p>
        </p:txBody>
      </p:sp>
    </p:spTree>
    <p:extLst>
      <p:ext uri="{BB962C8B-B14F-4D97-AF65-F5344CB8AC3E}">
        <p14:creationId xmlns:p14="http://schemas.microsoft.com/office/powerpoint/2010/main" val="126412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570c8ba1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570c8ba1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8e78839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8e78839d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8e78839d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8e78839d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8e78839d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8e78839d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8e78839d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8e78839d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8e78839d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8e78839d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8e78839d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8e78839d4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5A2C-5D4E-7243-8FE1-A1F01649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C683-C1C0-8341-8997-0D2C450D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B1527-9BAB-454E-B5A1-2AC7A5A8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B83-05DF-7143-87D4-62018AFD86A4}" type="datetimeFigureOut">
              <a:t>05.03.24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A1BAD-5075-D041-BFD5-9B800B01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EE96E-DEEC-BC4F-B5D2-29A69DCB3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CE4CA-966E-1A43-A2C9-5C3E08DE42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9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0645"/>
            <a:ext cx="8096250" cy="34881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997"/>
            </a:lvl1pPr>
            <a:lvl2pPr>
              <a:defRPr sz="1997"/>
            </a:lvl2pPr>
            <a:lvl3pPr>
              <a:defRPr sz="1997"/>
            </a:lvl3pPr>
            <a:lvl4pPr>
              <a:defRPr sz="1997"/>
            </a:lvl4pPr>
            <a:lvl5pPr>
              <a:defRPr sz="1997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392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1" name="Google Shape;5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ationalphoneticassociation.org/IPAcharts/IPA_chart_orig/IPA_charts_E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German: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Overarching developments &amp; open questions</a:t>
            </a:r>
            <a:endParaRPr b="0"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method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comparative method mostly focuses on sound correspondences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its underlying assumption is that “sound change suffers no exceptions”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assumption is not entirely unproblematic, but (roughly paraphrasing Bloomfield 1928): its enormous success speaks for the method, despite potential problems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Typology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•Classification of languages regading different (formal and functional) parameters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definitions: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306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typology as language comparison (e.g. Croft)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30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typology as investigation of cross-linguistic patterns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30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typology as a sub-discipline or a methodological approach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of scientific history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Typology as we know it goes back to  Joseph Greenberg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closely connected to American structuralism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main question: “What is possible in human language?” (Croft 2003)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Universals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Basic idea: finding features that all natural languages have in common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however: unclear whether there are features that really all languages have in common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typology</a:t>
            </a:r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10610"/>
          <a:stretch/>
        </p:blipFill>
        <p:spPr>
          <a:xfrm>
            <a:off x="0" y="1620925"/>
            <a:ext cx="9144001" cy="37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language typology: Synthesis and analyis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729450" y="2003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notions of “synthesis” and “analysis” refer to different ways of packaging information: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synthesis: many information units in one utterance unit, i.e. many morphemes in one word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analysis: one information unit corresponds to one utterance unit, e.g. 1 morpheme = one word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synthesis and analysis form a continuum. Languages make use of both ways of encoding to a different extent.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in German, both synthetic and analytic strategies to express information ‘past’: </a:t>
            </a:r>
            <a:r>
              <a:rPr lang="en" sz="2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Ich lachte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‘I laughed’ vs. </a:t>
            </a:r>
            <a:r>
              <a:rPr lang="en" sz="2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Ich habe gelacht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‘I have laughed’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language typology: Language types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Widespread (but debated) distinction between</a:t>
            </a:r>
            <a:endParaRPr/>
          </a:p>
          <a:p>
            <a:pPr marL="457200" lvl="0" indent="-34607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isolating languages (1 word = 1 informational unit, e.g. Vietnamese)</a:t>
            </a:r>
            <a:endParaRPr/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agglutinating languages (concetanation of morphemes, e.g. Turkish)</a:t>
            </a:r>
            <a:endParaRPr/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Inflecting languages (morphemes can “coalesce” in various ways, e.g. portmanteau morphs and polyfunctional affixes, e.g. Icelandic)</a:t>
            </a:r>
            <a:endParaRPr/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polysynthetic languages (many morphemes in one word, to the extent that entire sentences can consist of one word, e.g. Greenlandic)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language typology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if not all languages show features of more than one of these types.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Language change is possible in both directions!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language typology</a:t>
            </a: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“Received wisdom”: Overarching tendency from synthatic to analytic encoding in German language history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e.g. reduction of simple past forms in favor of perfect forms; analytic </a:t>
            </a:r>
            <a:r>
              <a:rPr lang="en" i="1"/>
              <a:t>Konjunktiv </a:t>
            </a:r>
            <a:r>
              <a:rPr lang="en"/>
              <a:t>(</a:t>
            </a:r>
            <a:r>
              <a:rPr lang="en" i="1"/>
              <a:t>ich könnte </a:t>
            </a:r>
            <a:r>
              <a:rPr lang="en"/>
              <a:t>‘I could’</a:t>
            </a:r>
            <a:r>
              <a:rPr lang="en" i="1"/>
              <a:t> &gt; ich würde können </a:t>
            </a:r>
            <a:r>
              <a:rPr lang="en"/>
              <a:t>‘I would be able to’)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but there are also tendencies towards more synthetic encoding in some domains, e.g. cliticization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Typological status of German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Ronneberger-Sibold (1980): German employs a mixture of synthetic and analytic encoding strategies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one information can be distributed on multiple words - but the full meaning only emerges from the combination of these different elements!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e.g. </a:t>
            </a:r>
            <a:r>
              <a:rPr lang="en" i="1"/>
              <a:t>werden </a:t>
            </a:r>
            <a:r>
              <a:rPr lang="en"/>
              <a:t>+ perfect participle encodes the meaning ‘passive’: </a:t>
            </a:r>
            <a:r>
              <a:rPr lang="en" i="1"/>
              <a:t>Sie wird gesehen </a:t>
            </a:r>
            <a:r>
              <a:rPr lang="en"/>
              <a:t>‘She is (being) seen’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Synchrony and diachrony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Periodization of German language history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Typological status of German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Examples of major changes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major changes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Phonology: Sound shifts – Grimm’s law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Morphology: Morphologization of umlaut phenomena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Some examples of semantic change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2FC3-1C93-2F78-4B55-F6721D762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/>
              <a:t>Phonology:</a:t>
            </a:r>
            <a:br>
              <a:rPr lang="en-DE"/>
            </a:br>
            <a:r>
              <a:rPr lang="en-DE"/>
              <a:t>Grimm's law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EA03B-1EDA-8852-0849-D567FF078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896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E89C-C727-C94E-9E88-0F3BE9BC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Grimm's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FB5B-4810-134F-9CEF-E6FD5BEA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/>
              <a:t>in German: 1. Lautverschiebung</a:t>
            </a:r>
          </a:p>
          <a:p>
            <a:r>
              <a:rPr lang="en-GB" sz="1800"/>
              <a:t>most important criterion that distinguishes the Germanic languages from all other Indo-European languages</a:t>
            </a:r>
          </a:p>
          <a:p>
            <a:r>
              <a:rPr lang="en-GB" sz="1800"/>
              <a:t>timeframe: 1</a:t>
            </a:r>
            <a:r>
              <a:rPr lang="en-GB" sz="1800" baseline="30000"/>
              <a:t>st</a:t>
            </a:r>
            <a:r>
              <a:rPr lang="en-GB" sz="1800"/>
              <a:t> millennium BC, completed by c. 500 BC </a:t>
            </a:r>
            <a:r>
              <a:rPr lang="en-GB" sz="1800">
                <a:sym typeface="Wingdings" pitchFamily="2" charset="2"/>
              </a:rPr>
              <a:t> loan words entering Germanic after that are not subject to the shift any more</a:t>
            </a:r>
          </a:p>
          <a:p>
            <a:r>
              <a:rPr lang="en-GB" sz="1800">
                <a:sym typeface="Wingdings" pitchFamily="2" charset="2"/>
              </a:rPr>
              <a:t>change of articulation type – place of articulation stays the same.</a:t>
            </a:r>
            <a:endParaRPr lang="en-GB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D994E-7487-814A-B390-6B85A35E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4B8C-A99A-F14C-A53F-26BDFC127F4C}" type="slidenum">
              <a:rPr lang="de-DE" altLang="en-US"/>
              <a:pPr/>
              <a:t>22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616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E89C-C727-C94E-9E88-0F3BE9BC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Grimm's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CFB5B-4810-134F-9CEF-E6FD5BEA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/>
              <a:t>Result: Consonant system with more fricatives and less plosives.</a:t>
            </a:r>
          </a:p>
          <a:p>
            <a:r>
              <a:rPr lang="en-GB" sz="1800"/>
              <a:t>In the case of plosives, aspiration has disappeared as a distinctive feature.</a:t>
            </a:r>
          </a:p>
          <a:p>
            <a:r>
              <a:rPr lang="en-GB" sz="1800"/>
              <a:t>Between the three shifts that constitute Grimm's law, researchers usually assume pull and push chains</a:t>
            </a:r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D994E-7487-814A-B390-6B85A35E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4B8C-A99A-F14C-A53F-26BDFC127F4C}" type="slidenum">
              <a:rPr lang="de-DE" altLang="en-US"/>
              <a:pPr/>
              <a:t>23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0063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4B1D-DB16-E748-B8DA-48C81682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Grimm's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E40DD-5DB8-8046-9A38-F98869F9F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altLang="de-DE" sz="1400"/>
              <a:t>three shifts:</a:t>
            </a:r>
          </a:p>
          <a:p>
            <a:pPr>
              <a:lnSpc>
                <a:spcPct val="100000"/>
              </a:lnSpc>
            </a:pPr>
            <a:endParaRPr lang="de-DE" altLang="de-DE" sz="1400"/>
          </a:p>
          <a:p>
            <a:pPr lvl="1">
              <a:lnSpc>
                <a:spcPct val="100000"/>
              </a:lnSpc>
            </a:pPr>
            <a:r>
              <a:rPr lang="de-DE" altLang="de-DE" sz="2000"/>
              <a:t>tenues shift (voiceless plosives)</a:t>
            </a:r>
          </a:p>
          <a:p>
            <a:pPr lvl="1">
              <a:lnSpc>
                <a:spcPct val="100000"/>
              </a:lnSpc>
            </a:pPr>
            <a:r>
              <a:rPr lang="de-DE" altLang="de-DE" sz="2000"/>
              <a:t>shift of voiced plosives</a:t>
            </a:r>
          </a:p>
          <a:p>
            <a:pPr lvl="1">
              <a:lnSpc>
                <a:spcPct val="100000"/>
              </a:lnSpc>
            </a:pPr>
            <a:r>
              <a:rPr lang="de-DE" altLang="de-DE" sz="2000"/>
              <a:t>shift of apirated plosives</a:t>
            </a:r>
          </a:p>
          <a:p>
            <a:pPr lvl="1">
              <a:lnSpc>
                <a:spcPct val="100000"/>
              </a:lnSpc>
            </a:pPr>
            <a:endParaRPr lang="de-DE" altLang="de-DE" sz="2000"/>
          </a:p>
          <a:p>
            <a:pPr>
              <a:lnSpc>
                <a:spcPct val="10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2709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2113-4FF9-0B46-A19A-C1FBA79B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Consonants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11424-6DBE-4D4A-8CDF-601E79DF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25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EAC6E-245C-6540-BE31-2037A9BD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5" y="1497449"/>
            <a:ext cx="8630306" cy="3001845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DA2ECFD-9A33-724D-ADAF-2721096C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512" y="4969445"/>
            <a:ext cx="7120913" cy="148500"/>
          </a:xfrm>
        </p:spPr>
        <p:txBody>
          <a:bodyPr/>
          <a:lstStyle/>
          <a:p>
            <a:r>
              <a:rPr lang="en-GB"/>
              <a:t>International Phonetic Association - </a:t>
            </a:r>
            <a:r>
              <a:rPr lang="en-GB">
                <a:hlinkClick r:id="rId3"/>
              </a:rPr>
              <a:t>https://www.internationalphoneticassociation.org/IPAcharts/IPA_chart_orig</a:t>
            </a:r>
            <a:r>
              <a:rPr lang="en-GB"/>
              <a:t>, CC-BY-SA 3.0</a:t>
            </a:r>
            <a:endParaRPr lang="de-D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B0DCF9-C38B-0A4D-A233-1ADFDA52F1A0}"/>
              </a:ext>
            </a:extLst>
          </p:cNvPr>
          <p:cNvCxnSpPr>
            <a:cxnSpLocks/>
          </p:cNvCxnSpPr>
          <p:nvPr/>
        </p:nvCxnSpPr>
        <p:spPr>
          <a:xfrm flipH="1">
            <a:off x="1335635" y="1455753"/>
            <a:ext cx="7623437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E1AB23-76EA-E54E-8312-8AF709E36920}"/>
              </a:ext>
            </a:extLst>
          </p:cNvPr>
          <p:cNvSpPr txBox="1"/>
          <p:nvPr/>
        </p:nvSpPr>
        <p:spPr>
          <a:xfrm>
            <a:off x="1335635" y="1004297"/>
            <a:ext cx="762343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8" dirty="0" err="1"/>
              <a:t>Place of articulation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F90599-E79F-5747-953C-C0446A85247A}"/>
              </a:ext>
            </a:extLst>
          </p:cNvPr>
          <p:cNvCxnSpPr>
            <a:cxnSpLocks/>
          </p:cNvCxnSpPr>
          <p:nvPr/>
        </p:nvCxnSpPr>
        <p:spPr>
          <a:xfrm flipV="1">
            <a:off x="364085" y="1497449"/>
            <a:ext cx="0" cy="3001845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E50157-D8B4-CA4B-9D20-BF5D30720471}"/>
              </a:ext>
            </a:extLst>
          </p:cNvPr>
          <p:cNvSpPr txBox="1"/>
          <p:nvPr/>
        </p:nvSpPr>
        <p:spPr>
          <a:xfrm rot="16200000">
            <a:off x="-1315287" y="2813863"/>
            <a:ext cx="3001844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8" dirty="0" err="1">
                <a:solidFill>
                  <a:schemeClr val="bg1"/>
                </a:solidFill>
              </a:rPr>
              <a:t>Artikulationsart</a:t>
            </a:r>
          </a:p>
        </p:txBody>
      </p:sp>
    </p:spTree>
    <p:extLst>
      <p:ext uri="{BB962C8B-B14F-4D97-AF65-F5344CB8AC3E}">
        <p14:creationId xmlns:p14="http://schemas.microsoft.com/office/powerpoint/2010/main" val="220653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03F2-384B-D347-AB95-5B4AFEFC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Grimm's law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C25BF6D-3601-2D4A-A13F-05183373B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" y="1643222"/>
            <a:ext cx="8564495" cy="2514441"/>
          </a:xfrm>
        </p:spPr>
      </p:pic>
    </p:spTree>
    <p:extLst>
      <p:ext uri="{BB962C8B-B14F-4D97-AF65-F5344CB8AC3E}">
        <p14:creationId xmlns:p14="http://schemas.microsoft.com/office/powerpoint/2010/main" val="141879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2D86-D48D-EA4D-A400-F10BBDF3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Grimm's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E92F-C701-7C4B-B4B8-07A74504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Grimm's law separates the Germanic languages from all other Indo-European languages: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poln. </a:t>
            </a:r>
            <a:r>
              <a:rPr lang="en-US" i="1"/>
              <a:t>vo</a:t>
            </a:r>
            <a:r>
              <a:rPr lang="en-US" b="1" i="1"/>
              <a:t>d</a:t>
            </a:r>
            <a:r>
              <a:rPr lang="en-US" i="1"/>
              <a:t>a</a:t>
            </a:r>
            <a:endParaRPr lang="en-US"/>
          </a:p>
          <a:p>
            <a:pPr marL="0" indent="0">
              <a:buNone/>
            </a:pPr>
            <a:r>
              <a:rPr lang="en-US"/>
              <a:t>engl. </a:t>
            </a:r>
            <a:r>
              <a:rPr lang="en-US" i="1"/>
              <a:t>wa</a:t>
            </a:r>
            <a:r>
              <a:rPr lang="en-US" b="1" i="1"/>
              <a:t>t</a:t>
            </a:r>
            <a:r>
              <a:rPr lang="en-US" i="1"/>
              <a:t>er</a:t>
            </a:r>
          </a:p>
          <a:p>
            <a:pPr marL="0" indent="0">
              <a:buNone/>
            </a:pPr>
            <a:r>
              <a:rPr lang="en-US"/>
              <a:t>nl. </a:t>
            </a:r>
            <a:r>
              <a:rPr lang="en-US" i="1"/>
              <a:t>wa</a:t>
            </a:r>
            <a:r>
              <a:rPr lang="en-US" b="1" i="1"/>
              <a:t>t</a:t>
            </a:r>
            <a:r>
              <a:rPr lang="en-US" i="1"/>
              <a:t>er</a:t>
            </a:r>
            <a:endParaRPr lang="en-US"/>
          </a:p>
          <a:p>
            <a:pPr marL="0" indent="0">
              <a:buNone/>
            </a:pPr>
            <a:r>
              <a:rPr lang="en-US"/>
              <a:t>schwed. </a:t>
            </a:r>
            <a:r>
              <a:rPr lang="en-US" i="1"/>
              <a:t>va</a:t>
            </a:r>
            <a:r>
              <a:rPr lang="en-US" b="1" i="1"/>
              <a:t>tt</a:t>
            </a:r>
            <a:r>
              <a:rPr lang="en-US" i="1"/>
              <a:t>en</a:t>
            </a:r>
          </a:p>
          <a:p>
            <a:pPr marL="0" indent="0">
              <a:buNone/>
            </a:pPr>
            <a:r>
              <a:rPr lang="en-US"/>
              <a:t>hochdt. </a:t>
            </a:r>
            <a:r>
              <a:rPr lang="en-US" i="1"/>
              <a:t>Wa</a:t>
            </a:r>
            <a:r>
              <a:rPr lang="en-US" b="1" i="1"/>
              <a:t>ss</a:t>
            </a:r>
            <a:r>
              <a:rPr lang="en-US" i="1"/>
              <a:t>er</a:t>
            </a:r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8E9418D-B858-2C4D-913F-4A1B8886A7A4}"/>
              </a:ext>
            </a:extLst>
          </p:cNvPr>
          <p:cNvSpPr/>
          <p:nvPr/>
        </p:nvSpPr>
        <p:spPr>
          <a:xfrm>
            <a:off x="2657475" y="3014662"/>
            <a:ext cx="242888" cy="147161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29316-DD51-5B47-AE00-3E8B536439FD}"/>
              </a:ext>
            </a:extLst>
          </p:cNvPr>
          <p:cNvSpPr txBox="1"/>
          <p:nvPr/>
        </p:nvSpPr>
        <p:spPr>
          <a:xfrm>
            <a:off x="3143250" y="357734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germ. Sprachen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51A11-EEE1-F241-9545-3D715ABD790D}"/>
              </a:ext>
            </a:extLst>
          </p:cNvPr>
          <p:cNvSpPr txBox="1"/>
          <p:nvPr/>
        </p:nvSpPr>
        <p:spPr>
          <a:xfrm>
            <a:off x="3143250" y="257175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ohne 1. LV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88AAF-1F7C-3A4C-A9D0-662B3B0E6EDD}"/>
              </a:ext>
            </a:extLst>
          </p:cNvPr>
          <p:cNvSpPr txBox="1"/>
          <p:nvPr/>
        </p:nvSpPr>
        <p:spPr>
          <a:xfrm>
            <a:off x="3143250" y="4140026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+ 2. LV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E48A17-1949-8D48-B631-867E2948B17E}"/>
              </a:ext>
            </a:extLst>
          </p:cNvPr>
          <p:cNvCxnSpPr/>
          <p:nvPr/>
        </p:nvCxnSpPr>
        <p:spPr>
          <a:xfrm flipH="1">
            <a:off x="2657475" y="4300538"/>
            <a:ext cx="4857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6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D4F4-4A76-C042-8B39-40965C40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of voiceless plosives (tenues)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F97B4-06E2-7C48-A4CB-CD40FA84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722" y="3198176"/>
            <a:ext cx="6874278" cy="1556822"/>
          </a:xfrm>
        </p:spPr>
        <p:txBody>
          <a:bodyPr/>
          <a:lstStyle/>
          <a:p>
            <a:r>
              <a:rPr lang="en-US" sz="1800"/>
              <a:t>Ie. *</a:t>
            </a:r>
            <a:r>
              <a:rPr lang="en-US" sz="1800" b="1"/>
              <a:t>p</a:t>
            </a:r>
            <a:r>
              <a:rPr lang="en-US" sz="1800"/>
              <a:t>élu (vgl. Gr. </a:t>
            </a:r>
            <a:r>
              <a:rPr lang="en-US" sz="1800" b="1"/>
              <a:t>p</a:t>
            </a:r>
            <a:r>
              <a:rPr lang="en-US" sz="1800"/>
              <a:t>oly) 		&gt; 	Got. </a:t>
            </a:r>
            <a:r>
              <a:rPr lang="en-US" sz="1800" b="1"/>
              <a:t>f</a:t>
            </a:r>
            <a:r>
              <a:rPr lang="en-US" sz="1800"/>
              <a:t>ilu ‘viel’</a:t>
            </a:r>
          </a:p>
          <a:p>
            <a:r>
              <a:rPr lang="en-US" sz="1800"/>
              <a:t>Ie. *</a:t>
            </a:r>
            <a:r>
              <a:rPr lang="en-US" sz="1800" b="1"/>
              <a:t>t</a:t>
            </a:r>
            <a:r>
              <a:rPr lang="en-US" sz="1800"/>
              <a:t>u (vgl. Lat. </a:t>
            </a:r>
            <a:r>
              <a:rPr lang="en-US" sz="1800" b="1"/>
              <a:t>t</a:t>
            </a:r>
            <a:r>
              <a:rPr lang="en-US" sz="1800"/>
              <a:t>u) 		&gt; 	Got. </a:t>
            </a:r>
            <a:r>
              <a:rPr lang="en-US" sz="1800" b="1"/>
              <a:t>þ</a:t>
            </a:r>
            <a:r>
              <a:rPr lang="en-US" sz="1800"/>
              <a:t>u ‘du’</a:t>
            </a:r>
          </a:p>
          <a:p>
            <a:r>
              <a:rPr lang="en-US" sz="1800"/>
              <a:t>Ie. *</a:t>
            </a:r>
            <a:r>
              <a:rPr lang="en-US" sz="1800" b="1"/>
              <a:t>k</a:t>
            </a:r>
            <a:r>
              <a:rPr lang="en-US" sz="1800"/>
              <a:t>m̥tóm (vgl. Lat. </a:t>
            </a:r>
            <a:r>
              <a:rPr lang="en-US" sz="1800" b="1"/>
              <a:t>c</a:t>
            </a:r>
            <a:r>
              <a:rPr lang="en-US" sz="1800"/>
              <a:t>entum)	&gt; 	Got. </a:t>
            </a:r>
            <a:r>
              <a:rPr lang="en-US" sz="1800" b="1"/>
              <a:t>h</a:t>
            </a:r>
            <a:r>
              <a:rPr lang="en-US" sz="1800"/>
              <a:t>und	‘hundert’</a:t>
            </a:r>
          </a:p>
          <a:p>
            <a:r>
              <a:rPr lang="en-US" sz="1800"/>
              <a:t>Ie. *</a:t>
            </a:r>
            <a:r>
              <a:rPr lang="en-US" sz="1800" b="1"/>
              <a:t>ku̯</a:t>
            </a:r>
            <a:r>
              <a:rPr lang="en-US" sz="1800"/>
              <a:t>od (vgl. Lat. </a:t>
            </a:r>
            <a:r>
              <a:rPr lang="en-US" sz="1800" b="1"/>
              <a:t>qu</a:t>
            </a:r>
            <a:r>
              <a:rPr lang="en-US" sz="1800"/>
              <a:t>od) 	&gt; 	Ahd. </a:t>
            </a:r>
            <a:r>
              <a:rPr lang="en-US" sz="1800" b="1"/>
              <a:t>(h)w</a:t>
            </a:r>
            <a:r>
              <a:rPr lang="en-US" sz="1800"/>
              <a:t>az ‘was’</a:t>
            </a:r>
          </a:p>
          <a:p>
            <a:endParaRPr lang="en-US" sz="7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10350-1DD1-D649-874D-9CAC7B2B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4B8C-A99A-F14C-A53F-26BDFC127F4C}" type="slidenum">
              <a:rPr lang="de-DE" altLang="en-US"/>
              <a:pPr/>
              <a:t>28</a:t>
            </a:fld>
            <a:endParaRPr lang="de-DE" altLang="en-US"/>
          </a:p>
        </p:txBody>
      </p:sp>
      <p:pic>
        <p:nvPicPr>
          <p:cNvPr id="6" name="Content Placeholder 18">
            <a:extLst>
              <a:ext uri="{FF2B5EF4-FFF2-40B4-BE49-F238E27FC236}">
                <a16:creationId xmlns:a16="http://schemas.microsoft.com/office/drawing/2014/main" id="{36AE13B7-E6DE-1844-80AC-DE6E7271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82" y="1148944"/>
            <a:ext cx="6254918" cy="1836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9A730C-46E2-8447-B854-C38AA578C0A5}"/>
              </a:ext>
            </a:extLst>
          </p:cNvPr>
          <p:cNvSpPr/>
          <p:nvPr/>
        </p:nvSpPr>
        <p:spPr>
          <a:xfrm>
            <a:off x="3557587" y="1042515"/>
            <a:ext cx="4500563" cy="2049232"/>
          </a:xfrm>
          <a:prstGeom prst="rect">
            <a:avLst/>
          </a:prstGeom>
          <a:solidFill>
            <a:srgbClr val="D9D9D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6881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69F9-FD5F-0248-870C-D648984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BE449-6AE8-E24B-B154-8B3B4BE4E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 /sp/, /st/, /sk/ all tenues remain unshifted</a:t>
            </a:r>
          </a:p>
          <a:p>
            <a:pPr lvl="1"/>
            <a:r>
              <a:rPr lang="en-GB"/>
              <a:t>cf. lat  </a:t>
            </a:r>
            <a:r>
              <a:rPr lang="en-GB" b="1" i="1"/>
              <a:t>sp</a:t>
            </a:r>
            <a:r>
              <a:rPr lang="en-GB" i="1"/>
              <a:t>ecio</a:t>
            </a:r>
            <a:r>
              <a:rPr lang="en-GB"/>
              <a:t> – OHG. </a:t>
            </a:r>
            <a:r>
              <a:rPr lang="en-GB" b="1" i="1"/>
              <a:t>sp</a:t>
            </a:r>
            <a:r>
              <a:rPr lang="en-GB" i="1"/>
              <a:t>eh</a:t>
            </a:r>
            <a:r>
              <a:rPr lang="en-GB" i="1">
                <a:latin typeface="Arial" panose="020B0604020202020204" pitchFamily="34" charset="0"/>
                <a:cs typeface="Arial" panose="020B0604020202020204" pitchFamily="34" charset="0"/>
              </a:rPr>
              <a:t>ō</a:t>
            </a:r>
            <a:r>
              <a:rPr lang="en-GB" i="1"/>
              <a:t>n</a:t>
            </a:r>
            <a:r>
              <a:rPr lang="en-GB"/>
              <a:t> ‘look’</a:t>
            </a:r>
          </a:p>
          <a:p>
            <a:pPr lvl="1"/>
            <a:r>
              <a:rPr lang="en-GB"/>
              <a:t>lat. </a:t>
            </a:r>
            <a:r>
              <a:rPr lang="en-GB" b="1" i="1"/>
              <a:t>st</a:t>
            </a:r>
            <a:r>
              <a:rPr lang="en-GB" i="1"/>
              <a:t>ella</a:t>
            </a:r>
            <a:r>
              <a:rPr lang="en-GB"/>
              <a:t> – OHG. </a:t>
            </a:r>
            <a:r>
              <a:rPr lang="en-GB" b="1" i="1"/>
              <a:t>st</a:t>
            </a:r>
            <a:r>
              <a:rPr lang="en-GB" i="1"/>
              <a:t>erno</a:t>
            </a:r>
            <a:r>
              <a:rPr lang="en-GB"/>
              <a:t> ‘star’</a:t>
            </a:r>
          </a:p>
          <a:p>
            <a:pPr lvl="1"/>
            <a:r>
              <a:rPr lang="en-GB"/>
              <a:t> gr. </a:t>
            </a:r>
            <a:r>
              <a:rPr lang="en-GB" b="1" i="1"/>
              <a:t>sk</a:t>
            </a:r>
            <a:r>
              <a:rPr lang="en-GB" i="1"/>
              <a:t>otos</a:t>
            </a:r>
            <a:r>
              <a:rPr lang="en-GB"/>
              <a:t> – OHG. </a:t>
            </a:r>
            <a:r>
              <a:rPr lang="en-GB" b="1" i="1"/>
              <a:t>sk</a:t>
            </a:r>
            <a:r>
              <a:rPr lang="en-GB" i="1"/>
              <a:t>ato </a:t>
            </a:r>
            <a:r>
              <a:rPr lang="en-GB"/>
              <a:t>‘shadow’.</a:t>
            </a:r>
          </a:p>
          <a:p>
            <a:pPr lvl="1"/>
            <a:endParaRPr lang="en-GB"/>
          </a:p>
          <a:p>
            <a:r>
              <a:rPr lang="en-US"/>
              <a:t>In PIE /kt/ and /pt/, /t/ remains unchanged:</a:t>
            </a:r>
          </a:p>
          <a:p>
            <a:pPr lvl="1"/>
            <a:r>
              <a:rPr lang="en-GB"/>
              <a:t>cf</a:t>
            </a:r>
            <a:r>
              <a:rPr lang="en-GB" i="1"/>
              <a:t>. </a:t>
            </a:r>
            <a:r>
              <a:rPr lang="en-GB"/>
              <a:t>lat. </a:t>
            </a:r>
            <a:r>
              <a:rPr lang="en-GB" i="1"/>
              <a:t>captus</a:t>
            </a:r>
            <a:r>
              <a:rPr lang="en-GB"/>
              <a:t> – NHG. </a:t>
            </a:r>
            <a:r>
              <a:rPr lang="en-GB" i="1"/>
              <a:t>Haft </a:t>
            </a:r>
            <a:r>
              <a:rPr lang="en-GB"/>
              <a:t>'captivity'; </a:t>
            </a:r>
          </a:p>
          <a:p>
            <a:pPr lvl="1"/>
            <a:r>
              <a:rPr lang="en-GB"/>
              <a:t>idg. </a:t>
            </a:r>
            <a:r>
              <a:rPr lang="en-GB" i="1"/>
              <a:t>kt</a:t>
            </a:r>
            <a:r>
              <a:rPr lang="en-GB"/>
              <a:t> &gt; germ. </a:t>
            </a:r>
            <a:r>
              <a:rPr lang="en-GB" i="1"/>
              <a:t>X</a:t>
            </a:r>
            <a:r>
              <a:rPr lang="en-GB"/>
              <a:t>: lat. </a:t>
            </a:r>
            <a:r>
              <a:rPr lang="en-GB" i="1"/>
              <a:t>noctem</a:t>
            </a:r>
            <a:r>
              <a:rPr lang="en-GB"/>
              <a:t> – nhd. </a:t>
            </a:r>
            <a:r>
              <a:rPr lang="en-GB" i="1"/>
              <a:t>Nacht </a:t>
            </a:r>
            <a:r>
              <a:rPr lang="en-GB"/>
              <a:t>'night'</a:t>
            </a:r>
            <a:endParaRPr lang="en-GB" i="1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8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876C-10B7-3A42-B445-D1DD52CE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Synchrony and diachrony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DD9C3-8A37-C04F-94ED-5DC7D9BF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8342F-C44B-2F42-8E1D-9CC3A8DB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</a:t>
            </a:fld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93FBE1-6293-7A44-806A-5181B866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103" y="1708720"/>
            <a:ext cx="2052708" cy="24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6C65C8-2830-5545-B79A-6D70F50E8DAC}"/>
              </a:ext>
            </a:extLst>
          </p:cNvPr>
          <p:cNvCxnSpPr/>
          <p:nvPr/>
        </p:nvCxnSpPr>
        <p:spPr>
          <a:xfrm>
            <a:off x="760282" y="2951067"/>
            <a:ext cx="525010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A5BE2C-C527-AC4F-9C49-6C2276EBA176}"/>
              </a:ext>
            </a:extLst>
          </p:cNvPr>
          <p:cNvSpPr txBox="1"/>
          <p:nvPr/>
        </p:nvSpPr>
        <p:spPr>
          <a:xfrm>
            <a:off x="113010" y="3075184"/>
            <a:ext cx="3152704" cy="39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1998" dirty="0" err="1"/>
              <a:t>once upon a time....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6D559-B3F0-C947-A48F-4A9537CE5C72}"/>
              </a:ext>
            </a:extLst>
          </p:cNvPr>
          <p:cNvSpPr txBox="1"/>
          <p:nvPr/>
        </p:nvSpPr>
        <p:spPr>
          <a:xfrm>
            <a:off x="5460396" y="3075184"/>
            <a:ext cx="811441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1998" dirty="0" err="1"/>
              <a:t>today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D43AFC-C151-C549-A9DD-A80B086E01A4}"/>
              </a:ext>
            </a:extLst>
          </p:cNvPr>
          <p:cNvCxnSpPr/>
          <p:nvPr/>
        </p:nvCxnSpPr>
        <p:spPr>
          <a:xfrm>
            <a:off x="1023353" y="2571750"/>
            <a:ext cx="1894506" cy="0"/>
          </a:xfrm>
          <a:prstGeom prst="straightConnector1">
            <a:avLst/>
          </a:prstGeom>
          <a:ln w="25400">
            <a:solidFill>
              <a:srgbClr val="FF00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4C6EB2-909A-F34C-AFB2-B15DE72DCA3D}"/>
              </a:ext>
            </a:extLst>
          </p:cNvPr>
          <p:cNvSpPr txBox="1"/>
          <p:nvPr/>
        </p:nvSpPr>
        <p:spPr>
          <a:xfrm>
            <a:off x="1023352" y="2212154"/>
            <a:ext cx="1178528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1998" dirty="0" err="1">
                <a:solidFill>
                  <a:srgbClr val="FF0030"/>
                </a:solidFill>
                <a:latin typeface="Ink Free" panose="03080402000500000000" pitchFamily="66" charset="0"/>
              </a:rPr>
              <a:t>diachrony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872177-40CC-DC42-8387-79F2EEE712E7}"/>
              </a:ext>
            </a:extLst>
          </p:cNvPr>
          <p:cNvCxnSpPr/>
          <p:nvPr/>
        </p:nvCxnSpPr>
        <p:spPr>
          <a:xfrm>
            <a:off x="5650788" y="2212154"/>
            <a:ext cx="0" cy="738913"/>
          </a:xfrm>
          <a:prstGeom prst="straightConnector1">
            <a:avLst/>
          </a:prstGeom>
          <a:ln w="25400">
            <a:solidFill>
              <a:srgbClr val="006A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F9DB6D-8C50-8245-B9C3-FE1D77F8C377}"/>
              </a:ext>
            </a:extLst>
          </p:cNvPr>
          <p:cNvSpPr txBox="1"/>
          <p:nvPr/>
        </p:nvSpPr>
        <p:spPr>
          <a:xfrm>
            <a:off x="5002212" y="1843204"/>
            <a:ext cx="1205779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1998" dirty="0" err="1">
                <a:solidFill>
                  <a:srgbClr val="006AB3"/>
                </a:solidFill>
                <a:latin typeface="Ink Free" panose="03080402000500000000" pitchFamily="66" charset="0"/>
              </a:rPr>
              <a:t>synchrony</a:t>
            </a:r>
          </a:p>
        </p:txBody>
      </p:sp>
    </p:spTree>
    <p:extLst>
      <p:ext uri="{BB962C8B-B14F-4D97-AF65-F5344CB8AC3E}">
        <p14:creationId xmlns:p14="http://schemas.microsoft.com/office/powerpoint/2010/main" val="208193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632 0 " pathEditMode="relative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632 0 " pathEditMode="relative" ptsTypes="AA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B902-0B54-614B-B2BD-EACEE363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of voiced plosives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DB1E-2338-D24F-8920-473AE318A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620125"/>
            <a:ext cx="6172200" cy="3394472"/>
          </a:xfrm>
        </p:spPr>
        <p:txBody>
          <a:bodyPr/>
          <a:lstStyle/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r>
              <a:rPr lang="en-US" sz="1500"/>
              <a:t>Lat. canna</a:t>
            </a:r>
            <a:r>
              <a:rPr lang="en-US" sz="1500" b="1"/>
              <a:t>b</a:t>
            </a:r>
            <a:r>
              <a:rPr lang="en-US" sz="1500"/>
              <a:t>is			– 	Altengl. hæne</a:t>
            </a:r>
            <a:r>
              <a:rPr lang="en-US" sz="1500" b="1"/>
              <a:t>p</a:t>
            </a:r>
            <a:r>
              <a:rPr lang="en-US" sz="1500"/>
              <a:t>	‘Hanf’ </a:t>
            </a:r>
          </a:p>
          <a:p>
            <a:r>
              <a:rPr lang="en-US" sz="1500"/>
              <a:t>Ie. *</a:t>
            </a:r>
            <a:r>
              <a:rPr lang="en-US" sz="1500" b="1"/>
              <a:t>d</a:t>
            </a:r>
            <a:r>
              <a:rPr lang="en-US" sz="1500"/>
              <a:t>wōu	(vgl. Lat. duo)	&gt;	Got. </a:t>
            </a:r>
            <a:r>
              <a:rPr lang="en-US" sz="1500" b="1"/>
              <a:t>t</a:t>
            </a:r>
            <a:r>
              <a:rPr lang="en-US" sz="1500"/>
              <a:t>wai	‘zwei’</a:t>
            </a:r>
          </a:p>
          <a:p>
            <a:r>
              <a:rPr lang="en-US" sz="1500"/>
              <a:t>Ie. *</a:t>
            </a:r>
            <a:r>
              <a:rPr lang="en-US" sz="1500" b="1"/>
              <a:t>ǵ</a:t>
            </a:r>
            <a:r>
              <a:rPr lang="en-US" sz="1500"/>
              <a:t>enu-	vgl. Lat. genu	&gt;	Nhd. </a:t>
            </a:r>
            <a:r>
              <a:rPr lang="en-US" sz="1500" b="1"/>
              <a:t>K</a:t>
            </a:r>
            <a:r>
              <a:rPr lang="en-US" sz="1500"/>
              <a:t>nie	‘Knie’</a:t>
            </a:r>
          </a:p>
          <a:p>
            <a:r>
              <a:rPr lang="en-US" sz="1500"/>
              <a:t>Ie. *</a:t>
            </a:r>
            <a:r>
              <a:rPr lang="en-US" sz="1500" b="1"/>
              <a:t>gu̯</a:t>
            </a:r>
            <a:r>
              <a:rPr lang="en-US" sz="1500"/>
              <a:t>em-			&gt;	Ahd. </a:t>
            </a:r>
            <a:r>
              <a:rPr lang="en-US" sz="1500" b="1"/>
              <a:t>qu</a:t>
            </a:r>
            <a:r>
              <a:rPr lang="en-US" sz="1500"/>
              <a:t>eman	‘kommen'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293BB-F1BC-4A4C-AC53-4E28B91C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4B8C-A99A-F14C-A53F-26BDFC127F4C}" type="slidenum">
              <a:rPr lang="de-DE" altLang="en-US"/>
              <a:pPr/>
              <a:t>30</a:t>
            </a:fld>
            <a:endParaRPr lang="de-DE" altLang="en-US"/>
          </a:p>
        </p:txBody>
      </p:sp>
      <p:pic>
        <p:nvPicPr>
          <p:cNvPr id="6" name="Content Placeholder 18">
            <a:extLst>
              <a:ext uri="{FF2B5EF4-FFF2-40B4-BE49-F238E27FC236}">
                <a16:creationId xmlns:a16="http://schemas.microsoft.com/office/drawing/2014/main" id="{03CF6247-6183-8141-8D98-48CE6CFE0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82" y="1148944"/>
            <a:ext cx="6254918" cy="1836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109DA5-172C-F840-842F-83E5E63E79A4}"/>
              </a:ext>
            </a:extLst>
          </p:cNvPr>
          <p:cNvSpPr/>
          <p:nvPr/>
        </p:nvSpPr>
        <p:spPr>
          <a:xfrm>
            <a:off x="5757863" y="1042515"/>
            <a:ext cx="2343150" cy="2049232"/>
          </a:xfrm>
          <a:prstGeom prst="rect">
            <a:avLst/>
          </a:prstGeom>
          <a:solidFill>
            <a:srgbClr val="D9D9D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A36C-9CFD-9342-BC3E-165EF212C002}"/>
              </a:ext>
            </a:extLst>
          </p:cNvPr>
          <p:cNvSpPr/>
          <p:nvPr/>
        </p:nvSpPr>
        <p:spPr>
          <a:xfrm>
            <a:off x="1417470" y="1070789"/>
            <a:ext cx="2343150" cy="2049232"/>
          </a:xfrm>
          <a:prstGeom prst="rect">
            <a:avLst/>
          </a:prstGeom>
          <a:solidFill>
            <a:srgbClr val="D9D9D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79557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8186E-06FE-C245-874E-C88CDE7D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of voiced plosives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05AF-0C42-ED4D-8F98-7C81F7034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670" y="1662114"/>
            <a:ext cx="6399330" cy="3394472"/>
          </a:xfrm>
        </p:spPr>
        <p:txBody>
          <a:bodyPr/>
          <a:lstStyle/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Ie. *</a:t>
            </a:r>
            <a:r>
              <a:rPr lang="en-US" sz="1800" b="1"/>
              <a:t>bh</a:t>
            </a:r>
            <a:r>
              <a:rPr lang="en-US" sz="1800"/>
              <a:t>rator			&gt;	Ahd. </a:t>
            </a:r>
            <a:r>
              <a:rPr lang="en-US" sz="1800" b="1"/>
              <a:t>b</a:t>
            </a:r>
            <a:r>
              <a:rPr lang="en-US" sz="1800"/>
              <a:t>ruoder</a:t>
            </a:r>
          </a:p>
          <a:p>
            <a:r>
              <a:rPr lang="en-US" sz="1800"/>
              <a:t>Ie. *</a:t>
            </a:r>
            <a:r>
              <a:rPr lang="en-US" sz="1800" b="1"/>
              <a:t>dh</a:t>
            </a:r>
            <a:r>
              <a:rPr lang="en-US" sz="1800"/>
              <a:t>wer- (vgl. Gr. thýra)	&gt;	Engl. </a:t>
            </a:r>
            <a:r>
              <a:rPr lang="en-US" sz="1800" b="1"/>
              <a:t>d</a:t>
            </a:r>
            <a:r>
              <a:rPr lang="en-US" sz="1800"/>
              <a:t>oor</a:t>
            </a:r>
          </a:p>
          <a:p>
            <a:r>
              <a:rPr lang="en-US" sz="1800"/>
              <a:t>Ie. *</a:t>
            </a:r>
            <a:r>
              <a:rPr lang="en-US" sz="1800" b="1"/>
              <a:t>gh</a:t>
            </a:r>
            <a:r>
              <a:rPr lang="en-US" sz="1800"/>
              <a:t>ost-	 (vgl. Lat. hostis)	&gt;	Ahd. </a:t>
            </a:r>
            <a:r>
              <a:rPr lang="en-US" sz="1800" b="1"/>
              <a:t>g</a:t>
            </a:r>
            <a:r>
              <a:rPr lang="en-US" sz="1800"/>
              <a:t>ast</a:t>
            </a:r>
          </a:p>
          <a:p>
            <a:r>
              <a:rPr lang="en-US" sz="1800"/>
              <a:t>Ie. *</a:t>
            </a:r>
            <a:r>
              <a:rPr lang="en-US" sz="1800" b="1"/>
              <a:t>ghu̯</a:t>
            </a:r>
            <a:r>
              <a:rPr lang="en-US" sz="1800"/>
              <a:t>honos		&gt;	Ags. </a:t>
            </a:r>
            <a:r>
              <a:rPr lang="en-US" sz="1800" b="1"/>
              <a:t>g</a:t>
            </a:r>
            <a:r>
              <a:rPr lang="en-US" sz="1800"/>
              <a:t>uð ‘Kampf’</a:t>
            </a:r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44849-35BA-F147-9554-C12C78216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4B8C-A99A-F14C-A53F-26BDFC127F4C}" type="slidenum">
              <a:rPr lang="de-DE" altLang="en-US"/>
              <a:pPr/>
              <a:t>31</a:t>
            </a:fld>
            <a:endParaRPr lang="de-DE" altLang="en-US"/>
          </a:p>
        </p:txBody>
      </p:sp>
      <p:pic>
        <p:nvPicPr>
          <p:cNvPr id="6" name="Content Placeholder 18">
            <a:extLst>
              <a:ext uri="{FF2B5EF4-FFF2-40B4-BE49-F238E27FC236}">
                <a16:creationId xmlns:a16="http://schemas.microsoft.com/office/drawing/2014/main" id="{99D08842-175C-B547-BE26-4F469932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82" y="1148944"/>
            <a:ext cx="6254918" cy="1836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2EE8C8-3068-174E-A7AF-34F7B2685F0B}"/>
              </a:ext>
            </a:extLst>
          </p:cNvPr>
          <p:cNvSpPr/>
          <p:nvPr/>
        </p:nvSpPr>
        <p:spPr>
          <a:xfrm>
            <a:off x="1417470" y="1070789"/>
            <a:ext cx="4297530" cy="2049232"/>
          </a:xfrm>
          <a:prstGeom prst="rect">
            <a:avLst/>
          </a:prstGeom>
          <a:solidFill>
            <a:srgbClr val="D9D9D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7203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038F-7329-A942-95D0-E959139A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Verner's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9018-7A9B-9F43-9FA7-30CC31B73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Special development within Grimm's law</a:t>
            </a:r>
          </a:p>
          <a:p>
            <a:r>
              <a:rPr lang="en-US" sz="2400"/>
              <a:t>pertains to the plosives p,t,k and the fricative s</a:t>
            </a:r>
            <a:endParaRPr lang="en-US" sz="2400" i="1"/>
          </a:p>
          <a:p>
            <a:r>
              <a:rPr lang="de-DE" altLang="de-DE" sz="2400"/>
              <a:t>According to Grimm's law, they become Germ. </a:t>
            </a:r>
            <a:r>
              <a:rPr lang="de-DE" sz="2400"/>
              <a:t>þ</a:t>
            </a:r>
            <a:r>
              <a:rPr lang="de-DE" altLang="de-DE" sz="2400"/>
              <a:t>, </a:t>
            </a:r>
            <a:r>
              <a:rPr lang="de-DE" altLang="de-DE" sz="2400" i="1"/>
              <a:t>f</a:t>
            </a:r>
            <a:r>
              <a:rPr lang="de-DE" altLang="de-DE" sz="2400"/>
              <a:t>, </a:t>
            </a:r>
            <a:r>
              <a:rPr lang="de-DE" altLang="de-DE" sz="2400" i="1"/>
              <a:t>x, s</a:t>
            </a:r>
            <a:r>
              <a:rPr lang="de-DE" altLang="de-DE" sz="2400"/>
              <a:t> (voiceless fricative Frikative).</a:t>
            </a:r>
          </a:p>
          <a:p>
            <a:r>
              <a:rPr lang="de-DE" altLang="de-DE" sz="2400"/>
              <a:t>If Verner's law applies, they become the voiced fricatives </a:t>
            </a:r>
            <a:r>
              <a:rPr lang="de-DE" sz="2400"/>
              <a:t>đ</a:t>
            </a:r>
            <a:r>
              <a:rPr lang="de-DE" sz="2400">
                <a:sym typeface="Mediaevum" pitchFamily="2" charset="2"/>
              </a:rPr>
              <a:t>, </a:t>
            </a:r>
            <a:r>
              <a:rPr lang="de-DE" sz="2400"/>
              <a:t>ƀ, ǥ,</a:t>
            </a:r>
            <a:r>
              <a:rPr lang="de-DE" altLang="de-DE" sz="2400" i="1">
                <a:sym typeface="Mediaevum" pitchFamily="2" charset="2"/>
              </a:rPr>
              <a:t> z.</a:t>
            </a:r>
            <a:endParaRPr lang="de-DE" altLang="de-DE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82749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457F-8D79-414F-A895-0D1FF422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Verner's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2D912-8AF9-8447-860B-6C115023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applies when</a:t>
            </a:r>
          </a:p>
          <a:p>
            <a:endParaRPr lang="en-US" sz="2000"/>
          </a:p>
          <a:p>
            <a:pPr lvl="1"/>
            <a:r>
              <a:rPr lang="en-US" sz="1800"/>
              <a:t>the Indo-European accent was not on the immediately preceding syllable,</a:t>
            </a:r>
          </a:p>
          <a:p>
            <a:pPr lvl="1"/>
            <a:endParaRPr lang="en-US" sz="1800"/>
          </a:p>
          <a:p>
            <a:pPr lvl="1"/>
            <a:r>
              <a:rPr lang="en-US" sz="1800"/>
              <a:t>the sound is in a voiced environment.</a:t>
            </a:r>
          </a:p>
        </p:txBody>
      </p:sp>
    </p:spTree>
    <p:extLst>
      <p:ext uri="{BB962C8B-B14F-4D97-AF65-F5344CB8AC3E}">
        <p14:creationId xmlns:p14="http://schemas.microsoft.com/office/powerpoint/2010/main" val="3471582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F1CE-EC1C-334D-B8CF-ECE5DE72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Grimm's law and accent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DBD05-70EA-1F4E-8FCA-1BFF719F8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Accent change as possible causal factor for Grimm's law (but: also alternative explanations, e.g. language contact to non-IE languages)</a:t>
            </a:r>
          </a:p>
          <a:p>
            <a:r>
              <a:rPr lang="en-US" sz="2400"/>
              <a:t>first: change of accent type </a:t>
            </a:r>
            <a:r>
              <a:rPr lang="en-US" sz="2400">
                <a:sym typeface="Wingdings" pitchFamily="2" charset="2"/>
              </a:rPr>
              <a:t> from tonal accent to stress accent</a:t>
            </a:r>
          </a:p>
          <a:p>
            <a:r>
              <a:rPr lang="en-US" sz="2400">
                <a:sym typeface="Wingdings" pitchFamily="2" charset="2"/>
              </a:rPr>
              <a:t>then: change of accent position  dynamic accent in PIE, initial accent in Germ.</a:t>
            </a:r>
            <a:endParaRPr lang="en-US" sz="2400"/>
          </a:p>
          <a:p>
            <a:endParaRPr lang="en-US" sz="24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C6B164-2F5E-B843-A0DD-E32A62E9CDC2}"/>
              </a:ext>
            </a:extLst>
          </p:cNvPr>
          <p:cNvCxnSpPr/>
          <p:nvPr/>
        </p:nvCxnSpPr>
        <p:spPr>
          <a:xfrm flipH="1">
            <a:off x="6851877" y="3342455"/>
            <a:ext cx="1771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51C55A-8476-3D43-8D25-DF0766CF2665}"/>
              </a:ext>
            </a:extLst>
          </p:cNvPr>
          <p:cNvCxnSpPr>
            <a:cxnSpLocks/>
          </p:cNvCxnSpPr>
          <p:nvPr/>
        </p:nvCxnSpPr>
        <p:spPr>
          <a:xfrm>
            <a:off x="8623527" y="3342455"/>
            <a:ext cx="0" cy="122642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FBD062-43C4-344D-BABF-0EAD72279EF9}"/>
              </a:ext>
            </a:extLst>
          </p:cNvPr>
          <p:cNvSpPr txBox="1"/>
          <p:nvPr/>
        </p:nvSpPr>
        <p:spPr>
          <a:xfrm>
            <a:off x="6652262" y="4470607"/>
            <a:ext cx="27146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/>
              <a:t>Grimm's law +</a:t>
            </a:r>
          </a:p>
          <a:p>
            <a:pPr algn="ctr"/>
            <a:r>
              <a:rPr lang="en-US" sz="2100"/>
              <a:t>Verner's law</a:t>
            </a:r>
          </a:p>
          <a:p>
            <a:pPr algn="ctr"/>
            <a:r>
              <a:rPr lang="en-US" sz="2100"/>
              <a:t>(until c. 500BC)</a:t>
            </a:r>
          </a:p>
        </p:txBody>
      </p:sp>
    </p:spTree>
    <p:extLst>
      <p:ext uri="{BB962C8B-B14F-4D97-AF65-F5344CB8AC3E}">
        <p14:creationId xmlns:p14="http://schemas.microsoft.com/office/powerpoint/2010/main" val="278102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5DA3-370F-3D4E-B5B2-04ABB436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Grimm's law and Verner's law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6B414-DCB2-E74F-9DE2-461247C43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8" y="1792716"/>
            <a:ext cx="8662095" cy="2150635"/>
          </a:xfrm>
        </p:spPr>
      </p:pic>
    </p:spTree>
    <p:extLst>
      <p:ext uri="{BB962C8B-B14F-4D97-AF65-F5344CB8AC3E}">
        <p14:creationId xmlns:p14="http://schemas.microsoft.com/office/powerpoint/2010/main" val="2136852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Example: </a:t>
            </a:r>
            <a:r>
              <a:rPr lang="de-DE" i="1"/>
              <a:t>Bruder </a:t>
            </a:r>
            <a:r>
              <a:rPr lang="de-DE"/>
              <a:t>vs. </a:t>
            </a:r>
            <a:r>
              <a:rPr lang="de-DE" i="1"/>
              <a:t>Vater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4B8C-A99A-F14C-A53F-26BDFC127F4C}" type="slidenum">
              <a:rPr lang="de-DE" altLang="en-US" smtClean="0"/>
              <a:pPr/>
              <a:t>36</a:t>
            </a:fld>
            <a:endParaRPr lang="de-DE" alt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9" y="1476971"/>
            <a:ext cx="9152821" cy="2189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DDA9A-7166-5244-887C-C5943E35270E}"/>
              </a:ext>
            </a:extLst>
          </p:cNvPr>
          <p:cNvSpPr txBox="1"/>
          <p:nvPr/>
        </p:nvSpPr>
        <p:spPr>
          <a:xfrm>
            <a:off x="1700213" y="1472133"/>
            <a:ext cx="22574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"normal"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71944-F28C-E849-84F6-230CEE8AB261}"/>
              </a:ext>
            </a:extLst>
          </p:cNvPr>
          <p:cNvSpPr txBox="1"/>
          <p:nvPr/>
        </p:nvSpPr>
        <p:spPr>
          <a:xfrm>
            <a:off x="6057900" y="1522028"/>
            <a:ext cx="26431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Verner's law</a:t>
            </a:r>
          </a:p>
        </p:txBody>
      </p:sp>
    </p:spTree>
    <p:extLst>
      <p:ext uri="{BB962C8B-B14F-4D97-AF65-F5344CB8AC3E}">
        <p14:creationId xmlns:p14="http://schemas.microsoft.com/office/powerpoint/2010/main" val="2792738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5B2A-F91F-1E4F-BFF9-407EAE6D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Grimm's law and Verner's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52DD9-25C2-BA42-944E-6D40D60E1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Verner's law can explain synchronic sound alternations</a:t>
            </a:r>
          </a:p>
          <a:p>
            <a:r>
              <a:rPr lang="en-US" sz="2000"/>
              <a:t>they are called "grammatischer Wechsel" in the German literature:</a:t>
            </a:r>
          </a:p>
          <a:p>
            <a:endParaRPr lang="en-US" sz="2000"/>
          </a:p>
          <a:p>
            <a:pPr>
              <a:buNone/>
            </a:pPr>
            <a:r>
              <a:rPr lang="de-DE" altLang="de-DE" sz="2000" i="1"/>
              <a:t>schnei</a:t>
            </a:r>
            <a:r>
              <a:rPr lang="de-DE" altLang="de-DE" sz="2000" b="1" i="1"/>
              <a:t>d</a:t>
            </a:r>
            <a:r>
              <a:rPr lang="de-DE" altLang="de-DE" sz="2000" i="1"/>
              <a:t>en – geschni</a:t>
            </a:r>
            <a:r>
              <a:rPr lang="de-DE" altLang="de-DE" sz="2000" b="1" i="1"/>
              <a:t>tt</a:t>
            </a:r>
            <a:r>
              <a:rPr lang="de-DE" altLang="de-DE" sz="2000" i="1"/>
              <a:t>en		</a:t>
            </a:r>
            <a:r>
              <a:rPr lang="de-DE" altLang="de-DE" sz="2000"/>
              <a:t>(PIE *</a:t>
            </a:r>
            <a:r>
              <a:rPr lang="de-DE" altLang="de-DE" sz="2000" i="1"/>
              <a:t>snei</a:t>
            </a:r>
            <a:r>
              <a:rPr lang="de-DE" altLang="de-DE" sz="2000" b="1" i="1"/>
              <a:t>t</a:t>
            </a:r>
            <a:r>
              <a:rPr lang="de-DE" altLang="de-DE" sz="2000" i="1"/>
              <a:t>-</a:t>
            </a:r>
            <a:r>
              <a:rPr lang="de-DE" altLang="de-DE" sz="2000"/>
              <a:t>)</a:t>
            </a:r>
          </a:p>
          <a:p>
            <a:pPr>
              <a:buNone/>
            </a:pPr>
            <a:r>
              <a:rPr lang="de-DE" altLang="de-DE" sz="2000" i="1"/>
              <a:t>He</a:t>
            </a:r>
            <a:r>
              <a:rPr lang="de-DE" altLang="de-DE" sz="2000" b="1" i="1"/>
              <a:t>f</a:t>
            </a:r>
            <a:r>
              <a:rPr lang="de-DE" altLang="de-DE" sz="2000" i="1"/>
              <a:t>e – he</a:t>
            </a:r>
            <a:r>
              <a:rPr lang="de-DE" altLang="de-DE" sz="2000" b="1" i="1"/>
              <a:t>b</a:t>
            </a:r>
            <a:r>
              <a:rPr lang="de-DE" altLang="de-DE" sz="2000" i="1"/>
              <a:t>en			</a:t>
            </a:r>
            <a:r>
              <a:rPr lang="de-DE" altLang="de-DE" sz="2000"/>
              <a:t>(PIE *</a:t>
            </a:r>
            <a:r>
              <a:rPr lang="de-DE" altLang="de-DE" sz="2000" i="1"/>
              <a:t>ka</a:t>
            </a:r>
            <a:r>
              <a:rPr lang="de-DE" altLang="de-DE" sz="2000" b="1" i="1"/>
              <a:t>p</a:t>
            </a:r>
            <a:r>
              <a:rPr lang="de-DE" altLang="de-DE" sz="2000"/>
              <a:t>-)</a:t>
            </a:r>
            <a:endParaRPr lang="de-DE" altLang="de-DE" sz="2000" i="1"/>
          </a:p>
          <a:p>
            <a:pPr>
              <a:buNone/>
            </a:pPr>
            <a:r>
              <a:rPr lang="de-DE" altLang="de-DE" sz="2000" i="1"/>
              <a:t>zie</a:t>
            </a:r>
            <a:r>
              <a:rPr lang="de-DE" altLang="de-DE" sz="2000" b="1" i="1"/>
              <a:t>h</a:t>
            </a:r>
            <a:r>
              <a:rPr lang="de-DE" altLang="de-DE" sz="2000" i="1"/>
              <a:t>en – gezo</a:t>
            </a:r>
            <a:r>
              <a:rPr lang="de-DE" altLang="de-DE" sz="2000" b="1" i="1"/>
              <a:t>g</a:t>
            </a:r>
            <a:r>
              <a:rPr lang="de-DE" altLang="de-DE" sz="2000" i="1"/>
              <a:t>en		</a:t>
            </a:r>
            <a:r>
              <a:rPr lang="de-DE" altLang="de-DE" sz="2000"/>
              <a:t>(PIE *</a:t>
            </a:r>
            <a:r>
              <a:rPr lang="de-DE" altLang="de-DE" sz="2000" i="1"/>
              <a:t>deu</a:t>
            </a:r>
            <a:r>
              <a:rPr lang="de-DE" altLang="de-DE" sz="2000" b="1" i="1"/>
              <a:t>k</a:t>
            </a:r>
            <a:r>
              <a:rPr lang="de-DE" altLang="de-DE" sz="2000"/>
              <a:t>-)	</a:t>
            </a:r>
          </a:p>
          <a:p>
            <a:pPr>
              <a:buNone/>
            </a:pPr>
            <a:r>
              <a:rPr lang="de-DE" altLang="de-DE" sz="2000" i="1"/>
              <a:t>Fro</a:t>
            </a:r>
            <a:r>
              <a:rPr lang="de-DE" altLang="de-DE" sz="2000" b="1" i="1"/>
              <a:t>s</a:t>
            </a:r>
            <a:r>
              <a:rPr lang="de-DE" altLang="de-DE" sz="2000" i="1"/>
              <a:t>t – frie</a:t>
            </a:r>
            <a:r>
              <a:rPr lang="de-DE" altLang="de-DE" sz="2000" b="1" i="1"/>
              <a:t>r</a:t>
            </a:r>
            <a:r>
              <a:rPr lang="de-DE" altLang="de-DE" sz="2000" i="1"/>
              <a:t>en</a:t>
            </a:r>
            <a:r>
              <a:rPr lang="de-DE" altLang="de-DE" sz="2000"/>
              <a:t> 			(PIE *</a:t>
            </a:r>
            <a:r>
              <a:rPr lang="de-DE" altLang="de-DE" sz="2000" i="1"/>
              <a:t>preu</a:t>
            </a:r>
            <a:r>
              <a:rPr lang="de-DE" altLang="de-DE" sz="2000" b="1" i="1"/>
              <a:t>s</a:t>
            </a:r>
            <a:r>
              <a:rPr lang="de-DE" altLang="de-DE" sz="2000" i="1"/>
              <a:t>-</a:t>
            </a:r>
            <a:r>
              <a:rPr lang="de-DE" altLang="de-DE" sz="2000"/>
              <a:t>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17721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Umlaut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/>
              <a:t>Umlaut: "Process of </a:t>
            </a:r>
            <a:r>
              <a:rPr lang="de-DE" sz="2400" b="1">
                <a:solidFill>
                  <a:srgbClr val="0070C0"/>
                </a:solidFill>
              </a:rPr>
              <a:t>partial assimilation </a:t>
            </a:r>
            <a:r>
              <a:rPr lang="de-DE" sz="2400"/>
              <a:t>of the vowel in the syllable carrying main stress to the vowel of the subsequent syllable" (Bergmann et al. 2016: 238)</a:t>
            </a:r>
          </a:p>
          <a:p>
            <a:endParaRPr lang="de-DE" sz="2400"/>
          </a:p>
          <a:p>
            <a:r>
              <a:rPr lang="de-DE" sz="2400"/>
              <a:t>e.g. pre-OHG </a:t>
            </a:r>
            <a:r>
              <a:rPr lang="de-DE" sz="2400" i="1"/>
              <a:t>*f</a:t>
            </a:r>
            <a:r>
              <a:rPr lang="de-DE" sz="2400" b="1" i="1">
                <a:solidFill>
                  <a:srgbClr val="00B050"/>
                </a:solidFill>
              </a:rPr>
              <a:t>a</a:t>
            </a:r>
            <a:r>
              <a:rPr lang="de-DE" sz="2400" i="1"/>
              <a:t>r-</a:t>
            </a:r>
            <a:r>
              <a:rPr lang="de-DE" sz="2400" b="1" i="1">
                <a:solidFill>
                  <a:srgbClr val="0070C0"/>
                </a:solidFill>
              </a:rPr>
              <a:t>i</a:t>
            </a:r>
            <a:r>
              <a:rPr lang="de-DE" sz="2400" i="1"/>
              <a:t>s </a:t>
            </a:r>
            <a:r>
              <a:rPr lang="de-DE" sz="2400"/>
              <a:t>&gt; OHG </a:t>
            </a:r>
            <a:r>
              <a:rPr lang="de-DE" sz="2400" i="1"/>
              <a:t>f</a:t>
            </a:r>
            <a:r>
              <a:rPr lang="de-DE" sz="2400" b="1" i="1">
                <a:solidFill>
                  <a:srgbClr val="00B050"/>
                </a:solidFill>
              </a:rPr>
              <a:t>e</a:t>
            </a:r>
            <a:r>
              <a:rPr lang="de-DE" sz="2400" i="1"/>
              <a:t>r-</a:t>
            </a:r>
            <a:r>
              <a:rPr lang="de-DE" sz="2400" b="1" i="1">
                <a:solidFill>
                  <a:srgbClr val="0070C0"/>
                </a:solidFill>
              </a:rPr>
              <a:t>i</a:t>
            </a:r>
            <a:r>
              <a:rPr lang="de-DE" sz="2400" i="1"/>
              <a:t>s – </a:t>
            </a:r>
            <a:r>
              <a:rPr lang="de-DE" sz="2400"/>
              <a:t>cf. NHG</a:t>
            </a:r>
            <a:r>
              <a:rPr lang="de-DE" sz="2400" i="1"/>
              <a:t>. du f</a:t>
            </a:r>
            <a:r>
              <a:rPr lang="de-DE" sz="2400" b="1" i="1">
                <a:solidFill>
                  <a:srgbClr val="00B050"/>
                </a:solidFill>
              </a:rPr>
              <a:t>ä</a:t>
            </a:r>
            <a:r>
              <a:rPr lang="de-DE" sz="2400" i="1"/>
              <a:t>hrst</a:t>
            </a:r>
            <a:endParaRPr lang="de-DE" sz="24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4B8C-A99A-F14C-A53F-26BDFC127F4C}" type="slidenum">
              <a:rPr lang="de-DE" altLang="en-US" smtClean="0"/>
              <a:pPr/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12200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Phonologisierung und Morphologisierung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/>
              <a:t>Umlaut is first </a:t>
            </a:r>
            <a:r>
              <a:rPr lang="de-DE" sz="2000" b="1"/>
              <a:t>phonologized </a:t>
            </a:r>
            <a:r>
              <a:rPr lang="de-DE" sz="2000"/>
              <a:t>and then </a:t>
            </a:r>
            <a:r>
              <a:rPr lang="de-DE" sz="2000" b="1"/>
              <a:t>morphologized </a:t>
            </a:r>
            <a:r>
              <a:rPr lang="de-DE" sz="2000"/>
              <a:t>in German</a:t>
            </a:r>
          </a:p>
          <a:p>
            <a:r>
              <a:rPr lang="de-DE" sz="2000"/>
              <a:t>Phonologization means: The umlaut variables gain phoneme status, i.e. they become meaning-differentiating units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4B8C-A99A-F14C-A53F-26BDFC127F4C}" type="slidenum">
              <a:rPr lang="de-DE" altLang="en-US" smtClean="0"/>
              <a:pPr/>
              <a:t>39</a:t>
            </a:fld>
            <a:endParaRPr lang="de-DE" altLang="en-US"/>
          </a:p>
        </p:txBody>
      </p:sp>
      <p:sp>
        <p:nvSpPr>
          <p:cNvPr id="5" name="Textfeld 4"/>
          <p:cNvSpPr txBox="1"/>
          <p:nvPr/>
        </p:nvSpPr>
        <p:spPr>
          <a:xfrm>
            <a:off x="1763688" y="365187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/>
              <a:t>vorahd. </a:t>
            </a:r>
            <a:r>
              <a:rPr lang="de-DE" sz="1800" i="1"/>
              <a:t>g</a:t>
            </a:r>
            <a:r>
              <a:rPr lang="de-DE" sz="1800" i="1">
                <a:solidFill>
                  <a:srgbClr val="00B050"/>
                </a:solidFill>
              </a:rPr>
              <a:t>a</a:t>
            </a:r>
            <a:r>
              <a:rPr lang="de-DE" sz="1800" i="1"/>
              <a:t>st </a:t>
            </a:r>
            <a:r>
              <a:rPr lang="de-DE" sz="1800"/>
              <a:t>– ahd. </a:t>
            </a:r>
            <a:r>
              <a:rPr lang="de-DE" sz="1800" i="1"/>
              <a:t>g</a:t>
            </a:r>
            <a:r>
              <a:rPr lang="de-DE" sz="1800" i="1">
                <a:solidFill>
                  <a:srgbClr val="00B050"/>
                </a:solidFill>
              </a:rPr>
              <a:t>e</a:t>
            </a:r>
            <a:r>
              <a:rPr lang="de-DE" sz="1800" i="1"/>
              <a:t>st-i</a:t>
            </a:r>
            <a:r>
              <a:rPr lang="de-DE" sz="1800"/>
              <a:t> 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4085946" y="3651871"/>
            <a:ext cx="216024" cy="3462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050" b="1">
              <a:latin typeface="Arial" charset="0"/>
            </a:endParaRPr>
          </a:p>
        </p:txBody>
      </p:sp>
      <p:cxnSp>
        <p:nvCxnSpPr>
          <p:cNvPr id="9" name="Gerader Verbinder 8"/>
          <p:cNvCxnSpPr/>
          <p:nvPr/>
        </p:nvCxnSpPr>
        <p:spPr bwMode="auto">
          <a:xfrm flipV="1">
            <a:off x="4247964" y="3489852"/>
            <a:ext cx="540060" cy="16201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feld 9"/>
          <p:cNvSpPr txBox="1"/>
          <p:nvPr/>
        </p:nvSpPr>
        <p:spPr>
          <a:xfrm>
            <a:off x="4788024" y="3272081"/>
            <a:ext cx="135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/>
              <a:t>‚Plural‘</a:t>
            </a:r>
          </a:p>
        </p:txBody>
      </p:sp>
      <p:sp>
        <p:nvSpPr>
          <p:cNvPr id="11" name="Ellipse 10"/>
          <p:cNvSpPr/>
          <p:nvPr/>
        </p:nvSpPr>
        <p:spPr bwMode="auto">
          <a:xfrm>
            <a:off x="3653898" y="3651871"/>
            <a:ext cx="405045" cy="346249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050" b="1">
              <a:solidFill>
                <a:srgbClr val="00B050"/>
              </a:solidFill>
              <a:latin typeface="Arial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2600781" y="3651871"/>
            <a:ext cx="405045" cy="346249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050" b="1">
              <a:solidFill>
                <a:srgbClr val="00B050"/>
              </a:solidFill>
              <a:latin typeface="Arial" charset="0"/>
            </a:endParaRPr>
          </a:p>
        </p:txBody>
      </p:sp>
      <p:cxnSp>
        <p:nvCxnSpPr>
          <p:cNvPr id="14" name="Gerader Verbinder 13"/>
          <p:cNvCxnSpPr/>
          <p:nvPr/>
        </p:nvCxnSpPr>
        <p:spPr bwMode="auto">
          <a:xfrm flipV="1">
            <a:off x="2803303" y="3381840"/>
            <a:ext cx="364541" cy="2700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11" idx="0"/>
          </p:cNvCxnSpPr>
          <p:nvPr/>
        </p:nvCxnSpPr>
        <p:spPr bwMode="auto">
          <a:xfrm flipH="1" flipV="1">
            <a:off x="3599892" y="3381840"/>
            <a:ext cx="256529" cy="2700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075250" y="3115727"/>
            <a:ext cx="76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/>
              <a:t>‚Gast‘</a:t>
            </a:r>
          </a:p>
        </p:txBody>
      </p:sp>
      <p:sp>
        <p:nvSpPr>
          <p:cNvPr id="20" name="Ellipse 19"/>
          <p:cNvSpPr/>
          <p:nvPr/>
        </p:nvSpPr>
        <p:spPr bwMode="auto">
          <a:xfrm>
            <a:off x="3748409" y="3671207"/>
            <a:ext cx="216024" cy="3462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050" b="1">
              <a:latin typeface="Arial" charset="0"/>
            </a:endParaRPr>
          </a:p>
        </p:txBody>
      </p:sp>
      <p:cxnSp>
        <p:nvCxnSpPr>
          <p:cNvPr id="21" name="Gerader Verbinder 20"/>
          <p:cNvCxnSpPr>
            <a:stCxn id="20" idx="0"/>
          </p:cNvCxnSpPr>
          <p:nvPr/>
        </p:nvCxnSpPr>
        <p:spPr bwMode="auto">
          <a:xfrm flipV="1">
            <a:off x="3856421" y="3509188"/>
            <a:ext cx="891099" cy="16201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feld 22"/>
          <p:cNvSpPr txBox="1"/>
          <p:nvPr/>
        </p:nvSpPr>
        <p:spPr>
          <a:xfrm>
            <a:off x="2878677" y="424837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>
                <a:solidFill>
                  <a:srgbClr val="00B050"/>
                </a:solidFill>
              </a:rPr>
              <a:t>a = 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2991889" y="4248374"/>
            <a:ext cx="4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>
                <a:solidFill>
                  <a:srgbClr val="00B050"/>
                </a:solidFill>
              </a:rPr>
              <a:t> </a:t>
            </a:r>
            <a:r>
              <a:rPr lang="de-DE" sz="1800">
                <a:solidFill>
                  <a:srgbClr val="FF0000"/>
                </a:solidFill>
              </a:rPr>
              <a:t>≠</a:t>
            </a:r>
            <a:r>
              <a:rPr lang="de-DE" sz="180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43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0" grpId="0"/>
      <p:bldP spid="11" grpId="0" animBg="1"/>
      <p:bldP spid="12" grpId="0" animBg="1"/>
      <p:bldP spid="19" grpId="0"/>
      <p:bldP spid="20" grpId="0" animBg="1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Periodization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500/750–1050: 		Old High German (OHG)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1050–1350: 		Middle High German (NHG)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1350–1650: 		Early New High German (ENHG)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1650–today:		New High German (NHG)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(some researchers propose a new period “present-day German” from 1950 onwards; others distinguish </a:t>
            </a:r>
            <a:r>
              <a:rPr lang="en" i="1"/>
              <a:t>älteres Neuhochdeutsch</a:t>
            </a:r>
            <a:r>
              <a:rPr lang="en"/>
              <a:t>, roughly ‘Early Modern German’, from more recent varieties)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Phonologization and morphologization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/>
              <a:t>Umlaut is first </a:t>
            </a:r>
            <a:r>
              <a:rPr lang="de-DE" sz="2000" b="1"/>
              <a:t>phonologized </a:t>
            </a:r>
            <a:r>
              <a:rPr lang="de-DE" sz="2000"/>
              <a:t>and then </a:t>
            </a:r>
            <a:r>
              <a:rPr lang="de-DE" sz="2000" b="1"/>
              <a:t>morphologized </a:t>
            </a:r>
            <a:r>
              <a:rPr lang="de-DE" sz="2000"/>
              <a:t>in German</a:t>
            </a:r>
          </a:p>
          <a:p>
            <a:r>
              <a:rPr lang="de-DE" sz="2000"/>
              <a:t>Phonologization means: The umlaut variables gain phoneme status, i.e. they become meaning-differentiating units</a:t>
            </a:r>
          </a:p>
          <a:p>
            <a:r>
              <a:rPr lang="de-DE" sz="2000"/>
              <a:t>Morphologization means that the umlaut becomes tied to morphologiacl information (e.g. 'plural', cf. </a:t>
            </a:r>
            <a:r>
              <a:rPr lang="de-DE" sz="2000" i="1"/>
              <a:t>Mutter – Mutter </a:t>
            </a:r>
            <a:r>
              <a:rPr lang="de-DE" sz="2000"/>
              <a:t>'mother – mothers'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4B8C-A99A-F14C-A53F-26BDFC127F4C}" type="slidenum">
              <a:rPr lang="de-DE" altLang="en-US" smtClean="0"/>
              <a:pPr/>
              <a:t>40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31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92C6-7503-C8B2-41DF-2EC961D9C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/>
              <a:t>Semantic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63D17-A1CF-76D3-0F1A-15701A8DE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3895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16C0-C81A-8847-A620-4AAC7588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geil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77926-2C32-5B46-BDBD-0ACE716AF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http://www.e-codices.unifr.ch/de/kpfaf/III-Bg-0003/2v/0/; http://www.deutschestextarchiv.de/book/view/albertinus_landtstoertzer01_1615/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260DC-EFE4-BD4B-9677-7DCDF865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42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3B72B-DB8A-7C4A-B08F-1E29901C0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8675" y="1277204"/>
            <a:ext cx="3728478" cy="3488194"/>
          </a:xfrm>
        </p:spPr>
        <p:txBody>
          <a:bodyPr/>
          <a:lstStyle/>
          <a:p>
            <a:pPr marL="0" indent="0">
              <a:buNone/>
            </a:pPr>
            <a:r>
              <a:rPr lang="en-GB" i="1"/>
              <a:t>Doh waſ er fro vn̄ </a:t>
            </a:r>
            <a:r>
              <a:rPr lang="en-GB" b="1" i="1"/>
              <a:t>geil</a:t>
            </a:r>
          </a:p>
          <a:p>
            <a:pPr marL="0" indent="0">
              <a:buNone/>
            </a:pPr>
            <a:r>
              <a:rPr lang="en-GB"/>
              <a:t>(Konrad Fleck, Flore, 13. Jh.)</a:t>
            </a:r>
          </a:p>
          <a:p>
            <a:endParaRPr lang="en-US"/>
          </a:p>
          <a:p>
            <a:pPr marL="0" indent="0">
              <a:buNone/>
            </a:pPr>
            <a:r>
              <a:rPr lang="en-GB" i="1"/>
              <a:t>Jſt ſie von Natur </a:t>
            </a:r>
            <a:r>
              <a:rPr lang="en-GB" b="1" i="1">
                <a:effectLst/>
              </a:rPr>
              <a:t>geyl</a:t>
            </a:r>
            <a:r>
              <a:rPr lang="en-GB" i="1"/>
              <a:t> vnnd vnkeuſch/ ſo hilfft kein eyferen/</a:t>
            </a:r>
            <a:r>
              <a:rPr lang="en-GB"/>
              <a:t> </a:t>
            </a:r>
            <a:br>
              <a:rPr lang="en-GB"/>
            </a:br>
            <a:r>
              <a:rPr lang="en-GB"/>
              <a:t>(Aegidius Albertinus, Der Landtstörtzer</a:t>
            </a:r>
            <a:r>
              <a:rPr lang="en-US"/>
              <a:t>, 1615)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DE631-33DF-B740-B1D5-4AB1E3076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91"/>
          <a:stretch/>
        </p:blipFill>
        <p:spPr>
          <a:xfrm>
            <a:off x="209585" y="929488"/>
            <a:ext cx="4674749" cy="4039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23B1CE-D164-C64F-B7A6-CE2C5CF00A76}"/>
              </a:ext>
            </a:extLst>
          </p:cNvPr>
          <p:cNvSpPr/>
          <p:nvPr/>
        </p:nvSpPr>
        <p:spPr>
          <a:xfrm>
            <a:off x="2486343" y="2427911"/>
            <a:ext cx="1941819" cy="215758"/>
          </a:xfrm>
          <a:prstGeom prst="rect">
            <a:avLst/>
          </a:prstGeom>
          <a:solidFill>
            <a:srgbClr val="FFFF00">
              <a:alpha val="4117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7BF53-78B7-8444-85CD-8FD9FD2FA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45854"/>
          <a:stretch/>
        </p:blipFill>
        <p:spPr>
          <a:xfrm>
            <a:off x="209585" y="917609"/>
            <a:ext cx="4674749" cy="4039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4E46B9-86D0-4B48-B748-B16F02109EA6}"/>
              </a:ext>
            </a:extLst>
          </p:cNvPr>
          <p:cNvSpPr/>
          <p:nvPr/>
        </p:nvSpPr>
        <p:spPr>
          <a:xfrm>
            <a:off x="1191797" y="1924477"/>
            <a:ext cx="1941819" cy="215758"/>
          </a:xfrm>
          <a:prstGeom prst="rect">
            <a:avLst/>
          </a:prstGeom>
          <a:solidFill>
            <a:srgbClr val="FFFF00">
              <a:alpha val="4117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</p:spTree>
    <p:extLst>
      <p:ext uri="{BB962C8B-B14F-4D97-AF65-F5344CB8AC3E}">
        <p14:creationId xmlns:p14="http://schemas.microsoft.com/office/powerpoint/2010/main" val="33549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6C64-CDCD-454C-8D7D-D05DC0F7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change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F8D30-131A-7842-877B-7148C816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1622-C38A-BE47-A5C6-C58ADCF8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43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7529F-8173-0F45-BD70-50B1BDCE0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Linguistic expressions change their meaning over time.</a:t>
            </a:r>
          </a:p>
          <a:p>
            <a:endParaRPr lang="en-US"/>
          </a:p>
          <a:p>
            <a:r>
              <a:rPr lang="en-US"/>
              <a:t>How does this happen?</a:t>
            </a:r>
          </a:p>
        </p:txBody>
      </p:sp>
    </p:spTree>
    <p:extLst>
      <p:ext uri="{BB962C8B-B14F-4D97-AF65-F5344CB8AC3E}">
        <p14:creationId xmlns:p14="http://schemas.microsoft.com/office/powerpoint/2010/main" val="411199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FE34-A290-8947-88B2-7F4073B1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and meaning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C2-968A-E94D-BBB0-1C339C0D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D3BCC-2AB3-774C-B2DF-FB1A6BDF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44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E6662-6C7C-5540-BD20-1588E9D14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merica, Coin, Currency, Money, Quarter, Us, Usa">
            <a:extLst>
              <a:ext uri="{FF2B5EF4-FFF2-40B4-BE49-F238E27FC236}">
                <a16:creationId xmlns:a16="http://schemas.microsoft.com/office/drawing/2014/main" id="{7BAE8938-3DF9-8C4B-8EA0-78E3EF00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43" y="1277205"/>
            <a:ext cx="3339696" cy="33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C73D55-1B41-0D41-87C6-BCA0A09E2678}"/>
              </a:ext>
            </a:extLst>
          </p:cNvPr>
          <p:cNvSpPr txBox="1"/>
          <p:nvPr/>
        </p:nvSpPr>
        <p:spPr>
          <a:xfrm rot="985320">
            <a:off x="5046442" y="1431193"/>
            <a:ext cx="3667880" cy="376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871" dirty="0" err="1">
                <a:solidFill>
                  <a:srgbClr val="C00000"/>
                </a:solidFill>
                <a:latin typeface="Bradley Hand" pitchFamily="2" charset="77"/>
              </a:rPr>
              <a:t>?</a:t>
            </a:r>
            <a:endParaRPr lang="en-US" sz="1998" dirty="0" err="1">
              <a:solidFill>
                <a:srgbClr val="C00000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1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8F60-7428-504F-B3D1-DCC78407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69119-07F1-444D-BF81-F5218041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83713-DBA5-0D41-B87F-B12A59C5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45</a:t>
            </a:fld>
            <a:endParaRPr lang="de-DE" dirty="0"/>
          </a:p>
        </p:txBody>
      </p:sp>
      <p:pic>
        <p:nvPicPr>
          <p:cNvPr id="2050" name="Picture 2" descr="Silhouette, Marketing, Megaphone, Woman, Screaming">
            <a:extLst>
              <a:ext uri="{FF2B5EF4-FFF2-40B4-BE49-F238E27FC236}">
                <a16:creationId xmlns:a16="http://schemas.microsoft.com/office/drawing/2014/main" id="{5C865D0D-C883-F945-9B78-122FD608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83" y="1246589"/>
            <a:ext cx="3613261" cy="372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und, Listening, Man, Ear, Hearing, Music">
            <a:extLst>
              <a:ext uri="{FF2B5EF4-FFF2-40B4-BE49-F238E27FC236}">
                <a16:creationId xmlns:a16="http://schemas.microsoft.com/office/drawing/2014/main" id="{908FFA36-B5A2-AD41-B00E-67B28332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70" y="1654696"/>
            <a:ext cx="5000602" cy="29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B0E172C-E5C3-E441-89BD-58888115D481}"/>
              </a:ext>
            </a:extLst>
          </p:cNvPr>
          <p:cNvSpPr/>
          <p:nvPr/>
        </p:nvSpPr>
        <p:spPr>
          <a:xfrm>
            <a:off x="1479474" y="833937"/>
            <a:ext cx="6616567" cy="1522056"/>
          </a:xfrm>
          <a:prstGeom prst="arc">
            <a:avLst>
              <a:gd name="adj1" fmla="val 10350394"/>
              <a:gd name="adj2" fmla="val 381544"/>
            </a:avLst>
          </a:prstGeom>
          <a:ln w="5715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DBB36BF-C465-0C49-9464-E427C2DF0C11}"/>
              </a:ext>
            </a:extLst>
          </p:cNvPr>
          <p:cNvSpPr/>
          <p:nvPr/>
        </p:nvSpPr>
        <p:spPr>
          <a:xfrm flipV="1">
            <a:off x="1407555" y="3434781"/>
            <a:ext cx="5753537" cy="1522056"/>
          </a:xfrm>
          <a:prstGeom prst="arc">
            <a:avLst>
              <a:gd name="adj1" fmla="val 10350394"/>
              <a:gd name="adj2" fmla="val 381544"/>
            </a:avLst>
          </a:prstGeom>
          <a:ln w="57150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AA625-8801-AA4E-8AA6-845AF7135230}"/>
              </a:ext>
            </a:extLst>
          </p:cNvPr>
          <p:cNvSpPr txBox="1"/>
          <p:nvPr/>
        </p:nvSpPr>
        <p:spPr>
          <a:xfrm>
            <a:off x="3637050" y="1494701"/>
            <a:ext cx="2627217" cy="64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596" b="1" dirty="0" err="1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</a:rPr>
              <a:t>Bank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90D2C4F1-4FE4-B246-A676-46F5B60EF4D0}"/>
              </a:ext>
            </a:extLst>
          </p:cNvPr>
          <p:cNvSpPr/>
          <p:nvPr/>
        </p:nvSpPr>
        <p:spPr>
          <a:xfrm>
            <a:off x="1220521" y="166657"/>
            <a:ext cx="2088711" cy="1685902"/>
          </a:xfrm>
          <a:prstGeom prst="cloudCallout">
            <a:avLst>
              <a:gd name="adj1" fmla="val -73364"/>
              <a:gd name="adj2" fmla="val 62112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  <p:pic>
        <p:nvPicPr>
          <p:cNvPr id="2058" name="Picture 10" descr="Bench, Park, Brown, Wooden, Seat, Outdoors, Sitting">
            <a:extLst>
              <a:ext uri="{FF2B5EF4-FFF2-40B4-BE49-F238E27FC236}">
                <a16:creationId xmlns:a16="http://schemas.microsoft.com/office/drawing/2014/main" id="{66675EB3-FD1D-3449-9E17-4F8D62D3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49" y="558012"/>
            <a:ext cx="1769267" cy="9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loud Callout 14">
            <a:extLst>
              <a:ext uri="{FF2B5EF4-FFF2-40B4-BE49-F238E27FC236}">
                <a16:creationId xmlns:a16="http://schemas.microsoft.com/office/drawing/2014/main" id="{8B482F13-E08D-2B4B-A200-AF37DCE38197}"/>
              </a:ext>
            </a:extLst>
          </p:cNvPr>
          <p:cNvSpPr/>
          <p:nvPr/>
        </p:nvSpPr>
        <p:spPr>
          <a:xfrm flipH="1">
            <a:off x="3716584" y="166657"/>
            <a:ext cx="2627215" cy="1685902"/>
          </a:xfrm>
          <a:prstGeom prst="cloudCallout">
            <a:avLst>
              <a:gd name="adj1" fmla="val -80101"/>
              <a:gd name="adj2" fmla="val 49365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  <p:pic>
        <p:nvPicPr>
          <p:cNvPr id="2054" name="Picture 6" descr="Money, Coin, Cash, Finance, Currency, Investment">
            <a:extLst>
              <a:ext uri="{FF2B5EF4-FFF2-40B4-BE49-F238E27FC236}">
                <a16:creationId xmlns:a16="http://schemas.microsoft.com/office/drawing/2014/main" id="{DA6C8653-4368-E241-AD87-326A844A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84" y="477218"/>
            <a:ext cx="1336944" cy="10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3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/>
      <p:bldP spid="8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A8F8-0D2C-AF4A-846E-D395D1B5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Flüsterpost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0C2B0-25FD-FF48-917C-EDEF62EF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F93D0-75FC-824E-B7B8-5815672C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46</a:t>
            </a:fld>
            <a:endParaRPr lang="de-DE" dirty="0"/>
          </a:p>
        </p:txBody>
      </p:sp>
      <p:pic>
        <p:nvPicPr>
          <p:cNvPr id="1026" name="Picture 2" descr="Guy, Male, Man, Talking, Secret, Whisper, Whispering">
            <a:extLst>
              <a:ext uri="{FF2B5EF4-FFF2-40B4-BE49-F238E27FC236}">
                <a16:creationId xmlns:a16="http://schemas.microsoft.com/office/drawing/2014/main" id="{14A04577-521D-374C-9561-0977C379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" y="1446361"/>
            <a:ext cx="2932655" cy="337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m And Daughter, Whisper, Little Girl And Mother, Mom">
            <a:extLst>
              <a:ext uri="{FF2B5EF4-FFF2-40B4-BE49-F238E27FC236}">
                <a16:creationId xmlns:a16="http://schemas.microsoft.com/office/drawing/2014/main" id="{994FC85D-72AF-CA49-93D6-F9B5AC0D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3" y="1966179"/>
            <a:ext cx="2532038" cy="30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cret, Whispering, Ear, Woman, Lips, Hair">
            <a:extLst>
              <a:ext uri="{FF2B5EF4-FFF2-40B4-BE49-F238E27FC236}">
                <a16:creationId xmlns:a16="http://schemas.microsoft.com/office/drawing/2014/main" id="{7E8C59D2-7369-464D-8511-9A4F27E2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62" y="1924478"/>
            <a:ext cx="2532039" cy="253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D018C29B-6D3E-2F43-A229-F6873B1B557E}"/>
              </a:ext>
            </a:extLst>
          </p:cNvPr>
          <p:cNvSpPr/>
          <p:nvPr/>
        </p:nvSpPr>
        <p:spPr>
          <a:xfrm>
            <a:off x="2270585" y="2571750"/>
            <a:ext cx="1797980" cy="934950"/>
          </a:xfrm>
          <a:prstGeom prst="stripedRightArrow">
            <a:avLst/>
          </a:prstGeom>
          <a:solidFill>
            <a:srgbClr val="FF003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3CFA450A-24D2-1A4B-9F84-8C34A529B7A1}"/>
              </a:ext>
            </a:extLst>
          </p:cNvPr>
          <p:cNvSpPr/>
          <p:nvPr/>
        </p:nvSpPr>
        <p:spPr>
          <a:xfrm>
            <a:off x="5399071" y="2528569"/>
            <a:ext cx="1797980" cy="934950"/>
          </a:xfrm>
          <a:prstGeom prst="stripedRightArrow">
            <a:avLst/>
          </a:prstGeom>
          <a:solidFill>
            <a:srgbClr val="FF003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</p:spTree>
    <p:extLst>
      <p:ext uri="{BB962C8B-B14F-4D97-AF65-F5344CB8AC3E}">
        <p14:creationId xmlns:p14="http://schemas.microsoft.com/office/powerpoint/2010/main" val="29666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5BE1-C930-C247-96D1-AAE330C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words change their meanings?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49D86-6B67-8444-B42B-F9F587D2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277AF-445E-2146-A77C-1E8E2066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47</a:t>
            </a:fld>
            <a:endParaRPr lang="de-DE" dirty="0"/>
          </a:p>
        </p:txBody>
      </p:sp>
      <p:pic>
        <p:nvPicPr>
          <p:cNvPr id="4098" name="Picture 2" descr="Heart, Love, Red, Valentine, Romantic, Romance, Glossy">
            <a:extLst>
              <a:ext uri="{FF2B5EF4-FFF2-40B4-BE49-F238E27FC236}">
                <a16:creationId xmlns:a16="http://schemas.microsoft.com/office/drawing/2014/main" id="{1B634337-EC9E-3642-B2FD-55AB4A02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259" y="1557731"/>
            <a:ext cx="2845483" cy="267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1DA81-405D-694A-8A8B-58AEDCC18260}"/>
              </a:ext>
            </a:extLst>
          </p:cNvPr>
          <p:cNvSpPr txBox="1"/>
          <p:nvPr/>
        </p:nvSpPr>
        <p:spPr>
          <a:xfrm rot="20747271">
            <a:off x="4906452" y="3432210"/>
            <a:ext cx="4340913" cy="92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394" dirty="0" err="1">
                <a:solidFill>
                  <a:srgbClr val="C00000"/>
                </a:solidFill>
                <a:latin typeface="Ink Free" panose="03080402000500000000" pitchFamily="66" charset="0"/>
              </a:rPr>
              <a:t>Metaphor</a:t>
            </a:r>
            <a:endParaRPr lang="en-US" sz="3596" dirty="0" err="1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5BE1-C930-C247-96D1-AAE330C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words change their meanings?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49D86-6B67-8444-B42B-F9F587D2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277AF-445E-2146-A77C-1E8E2066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48</a:t>
            </a:fld>
            <a:endParaRPr lang="de-DE" dirty="0"/>
          </a:p>
        </p:txBody>
      </p:sp>
      <p:pic>
        <p:nvPicPr>
          <p:cNvPr id="4098" name="Picture 2" descr="Heart, Love, Red, Valentine, Romantic, Romance, Glossy">
            <a:extLst>
              <a:ext uri="{FF2B5EF4-FFF2-40B4-BE49-F238E27FC236}">
                <a16:creationId xmlns:a16="http://schemas.microsoft.com/office/drawing/2014/main" id="{1B634337-EC9E-3642-B2FD-55AB4A02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8" y="1635780"/>
            <a:ext cx="1989081" cy="18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1DA81-405D-694A-8A8B-58AEDCC18260}"/>
              </a:ext>
            </a:extLst>
          </p:cNvPr>
          <p:cNvSpPr txBox="1"/>
          <p:nvPr/>
        </p:nvSpPr>
        <p:spPr>
          <a:xfrm rot="20747271">
            <a:off x="4906452" y="3432210"/>
            <a:ext cx="4340913" cy="92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394" dirty="0" err="1">
                <a:solidFill>
                  <a:srgbClr val="C00000"/>
                </a:solidFill>
                <a:latin typeface="Ink Free" panose="03080402000500000000" pitchFamily="66" charset="0"/>
              </a:rPr>
              <a:t>Metaphor</a:t>
            </a:r>
            <a:endParaRPr lang="en-US" sz="3596" dirty="0" err="1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587483-5472-2741-9FAC-059BB4F8DEA9}"/>
              </a:ext>
            </a:extLst>
          </p:cNvPr>
          <p:cNvCxnSpPr/>
          <p:nvPr/>
        </p:nvCxnSpPr>
        <p:spPr>
          <a:xfrm>
            <a:off x="2486343" y="2355992"/>
            <a:ext cx="381171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280AFB-C6AE-AE4A-91C9-661206E56E1D}"/>
              </a:ext>
            </a:extLst>
          </p:cNvPr>
          <p:cNvSpPr txBox="1"/>
          <p:nvPr/>
        </p:nvSpPr>
        <p:spPr>
          <a:xfrm>
            <a:off x="6369980" y="2068315"/>
            <a:ext cx="2085657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/>
              <a:t>'love'</a:t>
            </a:r>
          </a:p>
        </p:txBody>
      </p:sp>
    </p:spTree>
    <p:extLst>
      <p:ext uri="{BB962C8B-B14F-4D97-AF65-F5344CB8AC3E}">
        <p14:creationId xmlns:p14="http://schemas.microsoft.com/office/powerpoint/2010/main" val="261192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FE4F-2D5E-0545-B63B-C2539DCB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</a:t>
            </a:r>
            <a:r>
              <a:rPr lang="en-US" i="1"/>
              <a:t>Kopf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C0D9A-16A9-1941-BEC7-0EE6A91A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BC9F-20EF-9B4D-90DB-369027DA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49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B2848-C9B1-FE4F-AA30-953F26ABA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ſilberine	naphfe.	guldine </a:t>
            </a:r>
            <a:r>
              <a:rPr lang="en-US">
                <a:solidFill>
                  <a:srgbClr val="C00000"/>
                </a:solidFill>
              </a:rPr>
              <a:t>cophfe</a:t>
            </a: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(Altdeutsche Exodus, 12. Jh.)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... Daz eme der </a:t>
            </a:r>
            <a:r>
              <a:rPr lang="en-US">
                <a:solidFill>
                  <a:srgbClr val="C00000"/>
                </a:solidFill>
              </a:rPr>
              <a:t>kopf </a:t>
            </a:r>
            <a:r>
              <a:rPr lang="en-US"/>
              <a:t>alzo brach</a:t>
            </a:r>
          </a:p>
          <a:p>
            <a:pPr marL="0" indent="0">
              <a:buNone/>
            </a:pPr>
            <a:r>
              <a:rPr lang="en-US"/>
              <a:t>(König Rother, 12. Jh.)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daz ir mineme	 herren	ſo habet gelonet	. daz irme ſinen </a:t>
            </a:r>
            <a:r>
              <a:rPr lang="en-US">
                <a:solidFill>
                  <a:srgbClr val="C00000"/>
                </a:solidFill>
              </a:rPr>
              <a:t>choph</a:t>
            </a:r>
            <a:r>
              <a:rPr lang="en-US"/>
              <a:t> ſtalet</a:t>
            </a:r>
          </a:p>
          <a:p>
            <a:pPr marL="0" indent="0">
              <a:buNone/>
            </a:pPr>
            <a:r>
              <a:rPr lang="en-US"/>
              <a:t>(Altdeutsche Genesis, 12. Jh.)</a:t>
            </a:r>
          </a:p>
        </p:txBody>
      </p:sp>
      <p:pic>
        <p:nvPicPr>
          <p:cNvPr id="7" name="headcup" descr="headcup">
            <a:hlinkClick r:id="" action="ppaction://media"/>
            <a:extLst>
              <a:ext uri="{FF2B5EF4-FFF2-40B4-BE49-F238E27FC236}">
                <a16:creationId xmlns:a16="http://schemas.microsoft.com/office/drawing/2014/main" id="{6B2B8C60-8885-544C-B486-7DF67DF8B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3919" y="1640314"/>
            <a:ext cx="3382770" cy="186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for periodization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5999400" cy="35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-3397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criteria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97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criteria e.g.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97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significant phonological processes of change (Grimm’s law and other sound shifts)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97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criteria e.g.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97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earliest written records (OHG)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97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emergence of new text types (MHG)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97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invention of the movable-type printing press; spread of Luther’s Bible translation  (ENHG)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397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gradual emergence of a standard variety (NHG)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900" y="1831100"/>
            <a:ext cx="2295174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410B-6DE4-2640-983F-4A1234F2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</a:t>
            </a:r>
            <a:r>
              <a:rPr lang="en-US" i="1"/>
              <a:t>Kopf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40B91-9716-8E4D-9D86-F36766F8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69A4-AFC3-0542-8544-F6E29311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50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3BA12-039C-F845-9A1B-FCFDEA4CE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Er nam ein gar schoͤnen grossen doppelten übergulten </a:t>
            </a:r>
            <a:r>
              <a:rPr lang="en-GB">
                <a:solidFill>
                  <a:srgbClr val="C00000"/>
                </a:solidFill>
              </a:rPr>
              <a:t>kopff</a:t>
            </a:r>
          </a:p>
          <a:p>
            <a:pPr marL="0" indent="0">
              <a:buNone/>
            </a:pPr>
            <a:r>
              <a:rPr lang="en-GB"/>
              <a:t>(Jörg Wickram, Von guten und bösen Nachbarn, 1556)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GB"/>
              <a:t>einer schlache dem anderen den </a:t>
            </a:r>
            <a:r>
              <a:rPr lang="en-GB">
                <a:solidFill>
                  <a:srgbClr val="C00000"/>
                </a:solidFill>
              </a:rPr>
              <a:t>kopff</a:t>
            </a:r>
            <a:r>
              <a:rPr lang="en-GB"/>
              <a:t> ab</a:t>
            </a:r>
          </a:p>
          <a:p>
            <a:pPr marL="0" indent="0">
              <a:buNone/>
            </a:pPr>
            <a:r>
              <a:rPr lang="en-US"/>
              <a:t>(Lavater, Gespenster, 1578)</a:t>
            </a:r>
          </a:p>
        </p:txBody>
      </p:sp>
    </p:spTree>
    <p:extLst>
      <p:ext uri="{BB962C8B-B14F-4D97-AF65-F5344CB8AC3E}">
        <p14:creationId xmlns:p14="http://schemas.microsoft.com/office/powerpoint/2010/main" val="85366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1FFB-8605-9E4E-B7C5-C5C01B6D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meaning change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9E71B-11F0-C241-B620-0E30CB054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65F8E-5552-8948-9132-9E71B338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51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9BAD9-F526-CB4B-806D-CA91C9247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867" y="1097294"/>
            <a:ext cx="8086267" cy="3488194"/>
          </a:xfrm>
        </p:spPr>
        <p:txBody>
          <a:bodyPr/>
          <a:lstStyle/>
          <a:p>
            <a:r>
              <a:rPr lang="en-US" sz="1798">
                <a:solidFill>
                  <a:srgbClr val="4472C4"/>
                </a:solidFill>
              </a:rPr>
              <a:t>meaning extension</a:t>
            </a:r>
            <a:r>
              <a:rPr lang="en-US" sz="1798"/>
              <a:t>: </a:t>
            </a:r>
            <a:r>
              <a:rPr lang="en-US" sz="1798" i="1"/>
              <a:t>fertig </a:t>
            </a:r>
            <a:r>
              <a:rPr lang="en-US" sz="1798"/>
              <a:t>'ready for travelling' &gt; 'ready'</a:t>
            </a:r>
          </a:p>
          <a:p>
            <a:r>
              <a:rPr lang="en-US" sz="1798">
                <a:solidFill>
                  <a:srgbClr val="4472C4"/>
                </a:solidFill>
              </a:rPr>
              <a:t>narrowing of meaning</a:t>
            </a:r>
            <a:r>
              <a:rPr lang="en-US" sz="1798"/>
              <a:t>: </a:t>
            </a:r>
            <a:r>
              <a:rPr lang="en-US" sz="1798" i="1"/>
              <a:t>fahren </a:t>
            </a:r>
            <a:r>
              <a:rPr lang="en-US" sz="1798"/>
              <a:t>'move' &gt; </a:t>
            </a:r>
            <a:r>
              <a:rPr lang="en-US" sz="1798" i="1"/>
              <a:t>fahren </a:t>
            </a:r>
            <a:r>
              <a:rPr lang="en-US" sz="1798"/>
              <a:t>'move with a means of transportation'</a:t>
            </a:r>
          </a:p>
          <a:p>
            <a:r>
              <a:rPr lang="en-US" sz="1798">
                <a:solidFill>
                  <a:srgbClr val="4472C4"/>
                </a:solidFill>
              </a:rPr>
              <a:t>meaning shift</a:t>
            </a:r>
            <a:r>
              <a:rPr lang="en-US" sz="1798"/>
              <a:t>: </a:t>
            </a:r>
            <a:r>
              <a:rPr lang="de-DE" sz="1798" dirty="0"/>
              <a:t>MHG. </a:t>
            </a:r>
            <a:r>
              <a:rPr lang="de-DE" sz="1798" i="1" dirty="0" err="1"/>
              <a:t>vrech</a:t>
            </a:r>
            <a:r>
              <a:rPr lang="de-DE" sz="1798" i="1" dirty="0"/>
              <a:t> </a:t>
            </a:r>
            <a:r>
              <a:rPr lang="de-DE" sz="1798" dirty="0"/>
              <a:t>‚brave‘ &gt; nhd. </a:t>
            </a:r>
            <a:r>
              <a:rPr lang="de-DE" sz="1798" i="1" dirty="0"/>
              <a:t>frech </a:t>
            </a:r>
            <a:r>
              <a:rPr lang="de-DE" sz="1798" dirty="0"/>
              <a:t>‚outrageous, shaneless‘</a:t>
            </a:r>
            <a:endParaRPr lang="en-US" sz="1798"/>
          </a:p>
          <a:p>
            <a:r>
              <a:rPr lang="en-US" sz="1798">
                <a:solidFill>
                  <a:srgbClr val="4472C4"/>
                </a:solidFill>
              </a:rPr>
              <a:t>meaning transfer</a:t>
            </a:r>
            <a:r>
              <a:rPr lang="en-US" sz="1798"/>
              <a:t>: e.g. </a:t>
            </a:r>
            <a:r>
              <a:rPr lang="en-US" sz="1798" i="1"/>
              <a:t>realisieren </a:t>
            </a:r>
            <a:r>
              <a:rPr lang="en-US" sz="1798"/>
              <a:t>'realize / put into practice' &gt; 'realize / recognize' (here: loean meaning); MHG. </a:t>
            </a:r>
            <a:r>
              <a:rPr lang="en-US" sz="1798" i="1"/>
              <a:t>smutze lachen </a:t>
            </a:r>
            <a:r>
              <a:rPr lang="en-US" sz="1798"/>
              <a:t>'smirk'</a:t>
            </a:r>
            <a:r>
              <a:rPr lang="en-US" sz="1798" i="1"/>
              <a:t> &gt; </a:t>
            </a:r>
            <a:r>
              <a:rPr lang="en-US" sz="1798"/>
              <a:t>NHG</a:t>
            </a:r>
            <a:r>
              <a:rPr lang="en-US" sz="1798" i="1"/>
              <a:t> schmutzig lachen </a:t>
            </a:r>
            <a:r>
              <a:rPr lang="en-US" sz="1798"/>
              <a:t>'lough out crudely' (folk etymology)</a:t>
            </a:r>
          </a:p>
          <a:p>
            <a:r>
              <a:rPr lang="en-US" sz="1798">
                <a:solidFill>
                  <a:srgbClr val="4472C4"/>
                </a:solidFill>
              </a:rPr>
              <a:t>pejoration</a:t>
            </a:r>
            <a:r>
              <a:rPr lang="en-US" sz="1798"/>
              <a:t>: </a:t>
            </a:r>
            <a:r>
              <a:rPr lang="en-US" sz="1798" i="1"/>
              <a:t>wîp </a:t>
            </a:r>
            <a:r>
              <a:rPr lang="en-US" sz="1798"/>
              <a:t>'woman' &gt; </a:t>
            </a:r>
            <a:r>
              <a:rPr lang="en-US" sz="1798" i="1"/>
              <a:t>Weib </a:t>
            </a:r>
            <a:r>
              <a:rPr lang="en-US" sz="1798"/>
              <a:t>'woman (pejorative)' </a:t>
            </a:r>
          </a:p>
          <a:p>
            <a:r>
              <a:rPr lang="en-US" sz="1798">
                <a:solidFill>
                  <a:srgbClr val="4472C4"/>
                </a:solidFill>
              </a:rPr>
              <a:t>melioration</a:t>
            </a:r>
            <a:r>
              <a:rPr lang="en-US" sz="1798"/>
              <a:t>: OHG </a:t>
            </a:r>
            <a:r>
              <a:rPr lang="en-US" sz="1798" i="1"/>
              <a:t>mara-scalc </a:t>
            </a:r>
            <a:r>
              <a:rPr lang="en-US" sz="1798"/>
              <a:t>'groom' (cf. </a:t>
            </a:r>
            <a:r>
              <a:rPr lang="en-US" sz="1798" i="1"/>
              <a:t>Mähre</a:t>
            </a:r>
            <a:r>
              <a:rPr lang="en-US" sz="1798"/>
              <a:t> und </a:t>
            </a:r>
            <a:r>
              <a:rPr lang="en-US" sz="1798" i="1"/>
              <a:t>Schalk</a:t>
            </a:r>
            <a:r>
              <a:rPr lang="en-US" sz="1798"/>
              <a:t>) &gt; </a:t>
            </a:r>
            <a:r>
              <a:rPr lang="en-US" sz="1798" i="1"/>
              <a:t>Marschall</a:t>
            </a:r>
            <a:r>
              <a:rPr lang="en-US" sz="1798"/>
              <a:t> 'high officer'; </a:t>
            </a:r>
            <a:r>
              <a:rPr lang="en-US" sz="1798" i="1"/>
              <a:t>schwul </a:t>
            </a:r>
            <a:r>
              <a:rPr lang="en-US" sz="1798"/>
              <a:t>'homosexual (pejorative)' &gt; 'homosexual (neutral)' (also see </a:t>
            </a:r>
            <a:r>
              <a:rPr lang="en-US" sz="1798" i="1"/>
              <a:t>gay </a:t>
            </a:r>
            <a:r>
              <a:rPr lang="en-US" sz="1798"/>
              <a:t>in English)</a:t>
            </a:r>
          </a:p>
          <a:p>
            <a:endParaRPr lang="en-US" sz="1798"/>
          </a:p>
        </p:txBody>
      </p:sp>
    </p:spTree>
    <p:extLst>
      <p:ext uri="{BB962C8B-B14F-4D97-AF65-F5344CB8AC3E}">
        <p14:creationId xmlns:p14="http://schemas.microsoft.com/office/powerpoint/2010/main" val="389796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EAE9-3D6D-FA4B-AAC6-2F3A54CE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</a:t>
            </a:r>
            <a:r>
              <a:rPr lang="en-US" i="1"/>
              <a:t>Kopf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F3221-A380-3447-B859-1390FB82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2EEDB-6E6A-C245-9517-5D7B8383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52</a:t>
            </a:fld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0E1DDB-B589-894D-A357-D0D9DB136363}"/>
              </a:ext>
            </a:extLst>
          </p:cNvPr>
          <p:cNvSpPr/>
          <p:nvPr/>
        </p:nvSpPr>
        <p:spPr>
          <a:xfrm>
            <a:off x="976039" y="1852558"/>
            <a:ext cx="2013738" cy="1797980"/>
          </a:xfrm>
          <a:prstGeom prst="ellipse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7"/>
              <a:t>source domain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C75D51-A61A-174D-B0C4-15CD89ABCC8F}"/>
              </a:ext>
            </a:extLst>
          </p:cNvPr>
          <p:cNvSpPr/>
          <p:nvPr/>
        </p:nvSpPr>
        <p:spPr>
          <a:xfrm>
            <a:off x="5740687" y="1852558"/>
            <a:ext cx="2013738" cy="1797980"/>
          </a:xfrm>
          <a:prstGeom prst="ellipse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7"/>
              <a:t>target domain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717014-1FBC-5842-87FE-CA7F626E5686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989777" y="2751548"/>
            <a:ext cx="275091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72A6A6-E9D6-FA45-B9A2-631A4F6F0692}"/>
              </a:ext>
            </a:extLst>
          </p:cNvPr>
          <p:cNvSpPr txBox="1"/>
          <p:nvPr/>
        </p:nvSpPr>
        <p:spPr>
          <a:xfrm>
            <a:off x="2711090" y="3910374"/>
            <a:ext cx="3308284" cy="39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i="1" dirty="0" err="1"/>
              <a:t>tertium comparationis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7DAA2-40C6-E740-9AC8-FE4D9468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31" y="463788"/>
            <a:ext cx="2780193" cy="16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F949-225B-1F4F-80B1-8633FFFF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</a:t>
            </a:r>
            <a:r>
              <a:rPr lang="en-US" i="1"/>
              <a:t>Kopf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A1429-8566-4A4B-844A-E0A33869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8582-FF9C-6542-ABC3-8FBFB7A0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53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00EE2-EEC2-EF45-8F2C-6925E0609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080" y="1679579"/>
            <a:ext cx="8086267" cy="3488194"/>
          </a:xfrm>
        </p:spPr>
        <p:txBody>
          <a:bodyPr/>
          <a:lstStyle/>
          <a:p>
            <a:r>
              <a:rPr lang="en-US"/>
              <a:t>Fr. </a:t>
            </a:r>
            <a:r>
              <a:rPr lang="en-US" i="1"/>
              <a:t>tête &lt; </a:t>
            </a:r>
            <a:r>
              <a:rPr lang="en-US"/>
              <a:t>Lat. </a:t>
            </a:r>
            <a:r>
              <a:rPr lang="en-US" i="1"/>
              <a:t>testa </a:t>
            </a:r>
            <a:r>
              <a:rPr lang="en-US"/>
              <a:t>'cup, bown' </a:t>
            </a:r>
          </a:p>
          <a:p>
            <a:endParaRPr lang="en-US"/>
          </a:p>
          <a:p>
            <a:r>
              <a:rPr lang="en-US"/>
              <a:t>(replaces </a:t>
            </a:r>
            <a:r>
              <a:rPr lang="en-US" i="1"/>
              <a:t>caput </a:t>
            </a:r>
            <a:r>
              <a:rPr lang="en-US"/>
              <a:t>over time)</a:t>
            </a:r>
          </a:p>
        </p:txBody>
      </p:sp>
      <p:pic>
        <p:nvPicPr>
          <p:cNvPr id="7170" name="Picture 2" descr="Drink, Coffee, Tea, Beverage, Hot Drink, Hot Beverage">
            <a:extLst>
              <a:ext uri="{FF2B5EF4-FFF2-40B4-BE49-F238E27FC236}">
                <a16:creationId xmlns:a16="http://schemas.microsoft.com/office/drawing/2014/main" id="{748845DE-3FBD-5A46-8F15-F7D879557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03" y="1909901"/>
            <a:ext cx="3462457" cy="30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321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8375-DC50-404D-B535-B5E8AAD3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words change their meaning?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F72E-E529-FB43-B2F0-1505CA32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98F9-4FCD-5B48-8E53-0D609E11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54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6CA9D-D168-7640-84FC-D220B3254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6567" y="1324804"/>
            <a:ext cx="4434464" cy="3488194"/>
          </a:xfrm>
        </p:spPr>
        <p:txBody>
          <a:bodyPr/>
          <a:lstStyle/>
          <a:p>
            <a:r>
              <a:rPr lang="en-US" b="1"/>
              <a:t>pars pro toto:</a:t>
            </a:r>
          </a:p>
          <a:p>
            <a:pPr marL="0" indent="0">
              <a:buNone/>
            </a:pPr>
            <a:r>
              <a:rPr lang="en-US"/>
              <a:t>part for whole</a:t>
            </a:r>
          </a:p>
          <a:p>
            <a:pPr marL="0" indent="0">
              <a:buNone/>
            </a:pPr>
            <a:r>
              <a:rPr lang="en-US"/>
              <a:t>(</a:t>
            </a:r>
            <a:r>
              <a:rPr lang="en-US" i="1"/>
              <a:t>Berlin is skeptical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 b="1"/>
              <a:t>totum pro parte:</a:t>
            </a:r>
          </a:p>
          <a:p>
            <a:pPr marL="0" indent="0">
              <a:buNone/>
            </a:pPr>
            <a:r>
              <a:rPr lang="en-US"/>
              <a:t>whole for part</a:t>
            </a:r>
          </a:p>
          <a:p>
            <a:pPr marL="0" indent="0">
              <a:buNone/>
            </a:pPr>
            <a:r>
              <a:rPr lang="en-US"/>
              <a:t>(</a:t>
            </a:r>
            <a:r>
              <a:rPr lang="en-US" i="1"/>
              <a:t>Germany wins world cup</a:t>
            </a:r>
            <a:r>
              <a:rPr lang="en-US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00339-49E5-5644-B410-6460EF0E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9" b="24628"/>
          <a:stretch/>
        </p:blipFill>
        <p:spPr bwMode="auto">
          <a:xfrm>
            <a:off x="46813" y="1636800"/>
            <a:ext cx="3734076" cy="297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781D6E76-D855-D244-8659-57C5131B292B}"/>
              </a:ext>
            </a:extLst>
          </p:cNvPr>
          <p:cNvSpPr/>
          <p:nvPr/>
        </p:nvSpPr>
        <p:spPr>
          <a:xfrm>
            <a:off x="1863549" y="3220329"/>
            <a:ext cx="491722" cy="1307850"/>
          </a:xfrm>
          <a:custGeom>
            <a:avLst/>
            <a:gdLst>
              <a:gd name="connsiteX0" fmla="*/ 99224 w 492329"/>
              <a:gd name="connsiteY0" fmla="*/ 1307156 h 1309465"/>
              <a:gd name="connsiteX1" fmla="*/ 229852 w 492329"/>
              <a:gd name="connsiteY1" fmla="*/ 1275625 h 1309465"/>
              <a:gd name="connsiteX2" fmla="*/ 477596 w 492329"/>
              <a:gd name="connsiteY2" fmla="*/ 1307156 h 1309465"/>
              <a:gd name="connsiteX3" fmla="*/ 441561 w 492329"/>
              <a:gd name="connsiteY3" fmla="*/ 1235085 h 1309465"/>
              <a:gd name="connsiteX4" fmla="*/ 256879 w 492329"/>
              <a:gd name="connsiteY4" fmla="*/ 1199050 h 1309465"/>
              <a:gd name="connsiteX5" fmla="*/ 193817 w 492329"/>
              <a:gd name="connsiteY5" fmla="*/ 1090943 h 1309465"/>
              <a:gd name="connsiteX6" fmla="*/ 184808 w 492329"/>
              <a:gd name="connsiteY6" fmla="*/ 739597 h 1309465"/>
              <a:gd name="connsiteX7" fmla="*/ 171295 w 492329"/>
              <a:gd name="connsiteY7" fmla="*/ 681040 h 1309465"/>
              <a:gd name="connsiteX8" fmla="*/ 211834 w 492329"/>
              <a:gd name="connsiteY8" fmla="*/ 518880 h 1309465"/>
              <a:gd name="connsiteX9" fmla="*/ 247870 w 492329"/>
              <a:gd name="connsiteY9" fmla="*/ 293659 h 1309465"/>
              <a:gd name="connsiteX10" fmla="*/ 67693 w 492329"/>
              <a:gd name="connsiteY10" fmla="*/ 870 h 1309465"/>
              <a:gd name="connsiteX11" fmla="*/ 31657 w 492329"/>
              <a:gd name="connsiteY11" fmla="*/ 392756 h 1309465"/>
              <a:gd name="connsiteX12" fmla="*/ 31657 w 492329"/>
              <a:gd name="connsiteY12" fmla="*/ 496358 h 1309465"/>
              <a:gd name="connsiteX13" fmla="*/ 31657 w 492329"/>
              <a:gd name="connsiteY13" fmla="*/ 622482 h 1309465"/>
              <a:gd name="connsiteX14" fmla="*/ 126 w 492329"/>
              <a:gd name="connsiteY14" fmla="*/ 762120 h 1309465"/>
              <a:gd name="connsiteX15" fmla="*/ 45170 w 492329"/>
              <a:gd name="connsiteY15" fmla="*/ 928784 h 1309465"/>
              <a:gd name="connsiteX16" fmla="*/ 67693 w 492329"/>
              <a:gd name="connsiteY16" fmla="*/ 1126979 h 1309465"/>
              <a:gd name="connsiteX17" fmla="*/ 67693 w 492329"/>
              <a:gd name="connsiteY17" fmla="*/ 1199050 h 1309465"/>
              <a:gd name="connsiteX18" fmla="*/ 99224 w 492329"/>
              <a:gd name="connsiteY18" fmla="*/ 1307156 h 130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2329" h="1309465">
                <a:moveTo>
                  <a:pt x="99224" y="1307156"/>
                </a:moveTo>
                <a:cubicBezTo>
                  <a:pt x="126250" y="1319918"/>
                  <a:pt x="166790" y="1275625"/>
                  <a:pt x="229852" y="1275625"/>
                </a:cubicBezTo>
                <a:cubicBezTo>
                  <a:pt x="292914" y="1275625"/>
                  <a:pt x="442311" y="1313913"/>
                  <a:pt x="477596" y="1307156"/>
                </a:cubicBezTo>
                <a:cubicBezTo>
                  <a:pt x="512881" y="1300399"/>
                  <a:pt x="478347" y="1253103"/>
                  <a:pt x="441561" y="1235085"/>
                </a:cubicBezTo>
                <a:cubicBezTo>
                  <a:pt x="404775" y="1217067"/>
                  <a:pt x="298170" y="1223074"/>
                  <a:pt x="256879" y="1199050"/>
                </a:cubicBezTo>
                <a:cubicBezTo>
                  <a:pt x="215588" y="1175026"/>
                  <a:pt x="205829" y="1167518"/>
                  <a:pt x="193817" y="1090943"/>
                </a:cubicBezTo>
                <a:cubicBezTo>
                  <a:pt x="181805" y="1014367"/>
                  <a:pt x="188562" y="807914"/>
                  <a:pt x="184808" y="739597"/>
                </a:cubicBezTo>
                <a:cubicBezTo>
                  <a:pt x="181054" y="671280"/>
                  <a:pt x="166791" y="717826"/>
                  <a:pt x="171295" y="681040"/>
                </a:cubicBezTo>
                <a:cubicBezTo>
                  <a:pt x="175799" y="644254"/>
                  <a:pt x="199072" y="583443"/>
                  <a:pt x="211834" y="518880"/>
                </a:cubicBezTo>
                <a:cubicBezTo>
                  <a:pt x="224596" y="454317"/>
                  <a:pt x="271894" y="379994"/>
                  <a:pt x="247870" y="293659"/>
                </a:cubicBezTo>
                <a:cubicBezTo>
                  <a:pt x="223847" y="207324"/>
                  <a:pt x="103728" y="-15646"/>
                  <a:pt x="67693" y="870"/>
                </a:cubicBezTo>
                <a:cubicBezTo>
                  <a:pt x="31658" y="17386"/>
                  <a:pt x="37663" y="310175"/>
                  <a:pt x="31657" y="392756"/>
                </a:cubicBezTo>
                <a:cubicBezTo>
                  <a:pt x="25651" y="475337"/>
                  <a:pt x="31657" y="496358"/>
                  <a:pt x="31657" y="496358"/>
                </a:cubicBezTo>
                <a:cubicBezTo>
                  <a:pt x="31657" y="534646"/>
                  <a:pt x="36912" y="578188"/>
                  <a:pt x="31657" y="622482"/>
                </a:cubicBezTo>
                <a:cubicBezTo>
                  <a:pt x="26402" y="666776"/>
                  <a:pt x="-2126" y="711070"/>
                  <a:pt x="126" y="762120"/>
                </a:cubicBezTo>
                <a:cubicBezTo>
                  <a:pt x="2378" y="813170"/>
                  <a:pt x="33909" y="867974"/>
                  <a:pt x="45170" y="928784"/>
                </a:cubicBezTo>
                <a:cubicBezTo>
                  <a:pt x="56431" y="989594"/>
                  <a:pt x="63939" y="1081935"/>
                  <a:pt x="67693" y="1126979"/>
                </a:cubicBezTo>
                <a:cubicBezTo>
                  <a:pt x="71447" y="1172023"/>
                  <a:pt x="63189" y="1169771"/>
                  <a:pt x="67693" y="1199050"/>
                </a:cubicBezTo>
                <a:cubicBezTo>
                  <a:pt x="72197" y="1228329"/>
                  <a:pt x="72198" y="1294394"/>
                  <a:pt x="99224" y="1307156"/>
                </a:cubicBezTo>
                <a:close/>
              </a:path>
            </a:pathLst>
          </a:custGeom>
          <a:solidFill>
            <a:srgbClr val="FF0030">
              <a:alpha val="4392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BA30F20-4178-634E-8E68-7969E2C3078E}"/>
              </a:ext>
            </a:extLst>
          </p:cNvPr>
          <p:cNvSpPr/>
          <p:nvPr/>
        </p:nvSpPr>
        <p:spPr>
          <a:xfrm>
            <a:off x="555021" y="1771662"/>
            <a:ext cx="2711285" cy="2764585"/>
          </a:xfrm>
          <a:custGeom>
            <a:avLst/>
            <a:gdLst>
              <a:gd name="connsiteX0" fmla="*/ 1321127 w 2714632"/>
              <a:gd name="connsiteY0" fmla="*/ 2755762 h 2767998"/>
              <a:gd name="connsiteX1" fmla="*/ 1193959 w 2714632"/>
              <a:gd name="connsiteY1" fmla="*/ 2755762 h 2767998"/>
              <a:gd name="connsiteX2" fmla="*/ 1206070 w 2714632"/>
              <a:gd name="connsiteY2" fmla="*/ 2628593 h 2767998"/>
              <a:gd name="connsiteX3" fmla="*/ 1097069 w 2714632"/>
              <a:gd name="connsiteY3" fmla="*/ 2295534 h 2767998"/>
              <a:gd name="connsiteX4" fmla="*/ 1078902 w 2714632"/>
              <a:gd name="connsiteY4" fmla="*/ 2247089 h 2767998"/>
              <a:gd name="connsiteX5" fmla="*/ 1133403 w 2714632"/>
              <a:gd name="connsiteY5" fmla="*/ 1853473 h 2767998"/>
              <a:gd name="connsiteX6" fmla="*/ 1109180 w 2714632"/>
              <a:gd name="connsiteY6" fmla="*/ 1677860 h 2767998"/>
              <a:gd name="connsiteX7" fmla="*/ 1103125 w 2714632"/>
              <a:gd name="connsiteY7" fmla="*/ 1284244 h 2767998"/>
              <a:gd name="connsiteX8" fmla="*/ 1133403 w 2714632"/>
              <a:gd name="connsiteY8" fmla="*/ 1102575 h 2767998"/>
              <a:gd name="connsiteX9" fmla="*/ 1157625 w 2714632"/>
              <a:gd name="connsiteY9" fmla="*/ 963295 h 2767998"/>
              <a:gd name="connsiteX10" fmla="*/ 1030457 w 2714632"/>
              <a:gd name="connsiteY10" fmla="*/ 630236 h 2767998"/>
              <a:gd name="connsiteX11" fmla="*/ 739787 w 2714632"/>
              <a:gd name="connsiteY11" fmla="*/ 612069 h 2767998"/>
              <a:gd name="connsiteX12" fmla="*/ 461228 w 2714632"/>
              <a:gd name="connsiteY12" fmla="*/ 612069 h 2767998"/>
              <a:gd name="connsiteX13" fmla="*/ 249281 w 2714632"/>
              <a:gd name="connsiteY13" fmla="*/ 581791 h 2767998"/>
              <a:gd name="connsiteX14" fmla="*/ 37334 w 2714632"/>
              <a:gd name="connsiteY14" fmla="*/ 587846 h 2767998"/>
              <a:gd name="connsiteX15" fmla="*/ 1000 w 2714632"/>
              <a:gd name="connsiteY15" fmla="*/ 521234 h 2767998"/>
              <a:gd name="connsiteX16" fmla="*/ 49445 w 2714632"/>
              <a:gd name="connsiteY16" fmla="*/ 430400 h 2767998"/>
              <a:gd name="connsiteX17" fmla="*/ 200836 w 2714632"/>
              <a:gd name="connsiteY17" fmla="*/ 448567 h 2767998"/>
              <a:gd name="connsiteX18" fmla="*/ 630786 w 2714632"/>
              <a:gd name="connsiteY18" fmla="*/ 490956 h 2767998"/>
              <a:gd name="connsiteX19" fmla="*/ 691342 w 2714632"/>
              <a:gd name="connsiteY19" fmla="*/ 509123 h 2767998"/>
              <a:gd name="connsiteX20" fmla="*/ 885122 w 2714632"/>
              <a:gd name="connsiteY20" fmla="*/ 490956 h 2767998"/>
              <a:gd name="connsiteX21" fmla="*/ 1121292 w 2714632"/>
              <a:gd name="connsiteY21" fmla="*/ 448567 h 2767998"/>
              <a:gd name="connsiteX22" fmla="*/ 1163681 w 2714632"/>
              <a:gd name="connsiteY22" fmla="*/ 418289 h 2767998"/>
              <a:gd name="connsiteX23" fmla="*/ 1103125 w 2714632"/>
              <a:gd name="connsiteY23" fmla="*/ 188175 h 2767998"/>
              <a:gd name="connsiteX24" fmla="*/ 1260571 w 2714632"/>
              <a:gd name="connsiteY24" fmla="*/ 12562 h 2767998"/>
              <a:gd name="connsiteX25" fmla="*/ 1418017 w 2714632"/>
              <a:gd name="connsiteY25" fmla="*/ 18617 h 2767998"/>
              <a:gd name="connsiteX26" fmla="*/ 1551241 w 2714632"/>
              <a:gd name="connsiteY26" fmla="*/ 54951 h 2767998"/>
              <a:gd name="connsiteX27" fmla="*/ 1599686 w 2714632"/>
              <a:gd name="connsiteY27" fmla="*/ 157897 h 2767998"/>
              <a:gd name="connsiteX28" fmla="*/ 1617853 w 2714632"/>
              <a:gd name="connsiteY28" fmla="*/ 315343 h 2767998"/>
              <a:gd name="connsiteX29" fmla="*/ 1581519 w 2714632"/>
              <a:gd name="connsiteY29" fmla="*/ 406177 h 2767998"/>
              <a:gd name="connsiteX30" fmla="*/ 1751077 w 2714632"/>
              <a:gd name="connsiteY30" fmla="*/ 442511 h 2767998"/>
              <a:gd name="connsiteX31" fmla="*/ 1811633 w 2714632"/>
              <a:gd name="connsiteY31" fmla="*/ 478845 h 2767998"/>
              <a:gd name="connsiteX32" fmla="*/ 1999358 w 2714632"/>
              <a:gd name="connsiteY32" fmla="*/ 472789 h 2767998"/>
              <a:gd name="connsiteX33" fmla="*/ 2199194 w 2714632"/>
              <a:gd name="connsiteY33" fmla="*/ 466734 h 2767998"/>
              <a:gd name="connsiteX34" fmla="*/ 2368751 w 2714632"/>
              <a:gd name="connsiteY34" fmla="*/ 478845 h 2767998"/>
              <a:gd name="connsiteX35" fmla="*/ 2514086 w 2714632"/>
              <a:gd name="connsiteY35" fmla="*/ 454623 h 2767998"/>
              <a:gd name="connsiteX36" fmla="*/ 2689700 w 2714632"/>
              <a:gd name="connsiteY36" fmla="*/ 436456 h 2767998"/>
              <a:gd name="connsiteX37" fmla="*/ 2689700 w 2714632"/>
              <a:gd name="connsiteY37" fmla="*/ 533346 h 2767998"/>
              <a:gd name="connsiteX38" fmla="*/ 2671533 w 2714632"/>
              <a:gd name="connsiteY38" fmla="*/ 581791 h 2767998"/>
              <a:gd name="connsiteX39" fmla="*/ 2168915 w 2714632"/>
              <a:gd name="connsiteY39" fmla="*/ 612069 h 2767998"/>
              <a:gd name="connsiteX40" fmla="*/ 2059914 w 2714632"/>
              <a:gd name="connsiteY40" fmla="*/ 612069 h 2767998"/>
              <a:gd name="connsiteX41" fmla="*/ 1902468 w 2714632"/>
              <a:gd name="connsiteY41" fmla="*/ 642347 h 2767998"/>
              <a:gd name="connsiteX42" fmla="*/ 1726855 w 2714632"/>
              <a:gd name="connsiteY42" fmla="*/ 630236 h 2767998"/>
              <a:gd name="connsiteX43" fmla="*/ 1666298 w 2714632"/>
              <a:gd name="connsiteY43" fmla="*/ 642347 h 2767998"/>
              <a:gd name="connsiteX44" fmla="*/ 1611798 w 2714632"/>
              <a:gd name="connsiteY44" fmla="*/ 781626 h 2767998"/>
              <a:gd name="connsiteX45" fmla="*/ 1581519 w 2714632"/>
              <a:gd name="connsiteY45" fmla="*/ 902739 h 2767998"/>
              <a:gd name="connsiteX46" fmla="*/ 1563353 w 2714632"/>
              <a:gd name="connsiteY46" fmla="*/ 1029907 h 2767998"/>
              <a:gd name="connsiteX47" fmla="*/ 1575464 w 2714632"/>
              <a:gd name="connsiteY47" fmla="*/ 1114686 h 2767998"/>
              <a:gd name="connsiteX48" fmla="*/ 1581519 w 2714632"/>
              <a:gd name="connsiteY48" fmla="*/ 1163131 h 2767998"/>
              <a:gd name="connsiteX49" fmla="*/ 1587575 w 2714632"/>
              <a:gd name="connsiteY49" fmla="*/ 1211576 h 2767998"/>
              <a:gd name="connsiteX50" fmla="*/ 1629964 w 2714632"/>
              <a:gd name="connsiteY50" fmla="*/ 1362967 h 2767998"/>
              <a:gd name="connsiteX51" fmla="*/ 1757133 w 2714632"/>
              <a:gd name="connsiteY51" fmla="*/ 1568858 h 2767998"/>
              <a:gd name="connsiteX52" fmla="*/ 1775300 w 2714632"/>
              <a:gd name="connsiteY52" fmla="*/ 1732360 h 2767998"/>
              <a:gd name="connsiteX53" fmla="*/ 1817689 w 2714632"/>
              <a:gd name="connsiteY53" fmla="*/ 1901918 h 2767998"/>
              <a:gd name="connsiteX54" fmla="*/ 1920635 w 2714632"/>
              <a:gd name="connsiteY54" fmla="*/ 2089642 h 2767998"/>
              <a:gd name="connsiteX55" fmla="*/ 1975135 w 2714632"/>
              <a:gd name="connsiteY55" fmla="*/ 2241033 h 2767998"/>
              <a:gd name="connsiteX56" fmla="*/ 2011469 w 2714632"/>
              <a:gd name="connsiteY56" fmla="*/ 2374257 h 2767998"/>
              <a:gd name="connsiteX57" fmla="*/ 2078081 w 2714632"/>
              <a:gd name="connsiteY57" fmla="*/ 2446925 h 2767998"/>
              <a:gd name="connsiteX58" fmla="*/ 2290028 w 2714632"/>
              <a:gd name="connsiteY58" fmla="*/ 2434813 h 2767998"/>
              <a:gd name="connsiteX59" fmla="*/ 2181027 w 2714632"/>
              <a:gd name="connsiteY59" fmla="*/ 2519592 h 2767998"/>
              <a:gd name="connsiteX60" fmla="*/ 2017525 w 2714632"/>
              <a:gd name="connsiteY60" fmla="*/ 2580148 h 2767998"/>
              <a:gd name="connsiteX61" fmla="*/ 1872190 w 2714632"/>
              <a:gd name="connsiteY61" fmla="*/ 2331868 h 2767998"/>
              <a:gd name="connsiteX62" fmla="*/ 1363517 w 2714632"/>
              <a:gd name="connsiteY62" fmla="*/ 1369023 h 2767998"/>
              <a:gd name="connsiteX63" fmla="*/ 1315072 w 2714632"/>
              <a:gd name="connsiteY63" fmla="*/ 1411412 h 2767998"/>
              <a:gd name="connsiteX64" fmla="*/ 1066791 w 2714632"/>
              <a:gd name="connsiteY64" fmla="*/ 1726305 h 2767998"/>
              <a:gd name="connsiteX65" fmla="*/ 860900 w 2714632"/>
              <a:gd name="connsiteY65" fmla="*/ 2035142 h 2767998"/>
              <a:gd name="connsiteX66" fmla="*/ 679231 w 2714632"/>
              <a:gd name="connsiteY66" fmla="*/ 2380313 h 2767998"/>
              <a:gd name="connsiteX67" fmla="*/ 636841 w 2714632"/>
              <a:gd name="connsiteY67" fmla="*/ 2555926 h 2767998"/>
              <a:gd name="connsiteX68" fmla="*/ 461228 w 2714632"/>
              <a:gd name="connsiteY68" fmla="*/ 2495370 h 2767998"/>
              <a:gd name="connsiteX69" fmla="*/ 576285 w 2714632"/>
              <a:gd name="connsiteY69" fmla="*/ 2356090 h 2767998"/>
              <a:gd name="connsiteX70" fmla="*/ 655008 w 2714632"/>
              <a:gd name="connsiteY70" fmla="*/ 2016975 h 2767998"/>
              <a:gd name="connsiteX71" fmla="*/ 921456 w 2714632"/>
              <a:gd name="connsiteY71" fmla="*/ 1702082 h 2767998"/>
              <a:gd name="connsiteX72" fmla="*/ 1000179 w 2714632"/>
              <a:gd name="connsiteY72" fmla="*/ 1393245 h 2767998"/>
              <a:gd name="connsiteX73" fmla="*/ 1097069 w 2714632"/>
              <a:gd name="connsiteY73" fmla="*/ 1284244 h 2767998"/>
              <a:gd name="connsiteX74" fmla="*/ 1133403 w 2714632"/>
              <a:gd name="connsiteY74" fmla="*/ 1132853 h 276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714632" h="2767998">
                <a:moveTo>
                  <a:pt x="1321127" y="2755762"/>
                </a:moveTo>
                <a:cubicBezTo>
                  <a:pt x="1267131" y="2766359"/>
                  <a:pt x="1213135" y="2776957"/>
                  <a:pt x="1193959" y="2755762"/>
                </a:cubicBezTo>
                <a:cubicBezTo>
                  <a:pt x="1174783" y="2734567"/>
                  <a:pt x="1222218" y="2705298"/>
                  <a:pt x="1206070" y="2628593"/>
                </a:cubicBezTo>
                <a:cubicBezTo>
                  <a:pt x="1189922" y="2551888"/>
                  <a:pt x="1118264" y="2359118"/>
                  <a:pt x="1097069" y="2295534"/>
                </a:cubicBezTo>
                <a:cubicBezTo>
                  <a:pt x="1075874" y="2231950"/>
                  <a:pt x="1072846" y="2320766"/>
                  <a:pt x="1078902" y="2247089"/>
                </a:cubicBezTo>
                <a:cubicBezTo>
                  <a:pt x="1084958" y="2173412"/>
                  <a:pt x="1128357" y="1948344"/>
                  <a:pt x="1133403" y="1853473"/>
                </a:cubicBezTo>
                <a:cubicBezTo>
                  <a:pt x="1138449" y="1758602"/>
                  <a:pt x="1114226" y="1772731"/>
                  <a:pt x="1109180" y="1677860"/>
                </a:cubicBezTo>
                <a:cubicBezTo>
                  <a:pt x="1104134" y="1582989"/>
                  <a:pt x="1099088" y="1380125"/>
                  <a:pt x="1103125" y="1284244"/>
                </a:cubicBezTo>
                <a:cubicBezTo>
                  <a:pt x="1107162" y="1188363"/>
                  <a:pt x="1124320" y="1156066"/>
                  <a:pt x="1133403" y="1102575"/>
                </a:cubicBezTo>
                <a:cubicBezTo>
                  <a:pt x="1142486" y="1049084"/>
                  <a:pt x="1174783" y="1042018"/>
                  <a:pt x="1157625" y="963295"/>
                </a:cubicBezTo>
                <a:cubicBezTo>
                  <a:pt x="1140467" y="884572"/>
                  <a:pt x="1100097" y="688774"/>
                  <a:pt x="1030457" y="630236"/>
                </a:cubicBezTo>
                <a:cubicBezTo>
                  <a:pt x="960817" y="571698"/>
                  <a:pt x="834658" y="615097"/>
                  <a:pt x="739787" y="612069"/>
                </a:cubicBezTo>
                <a:cubicBezTo>
                  <a:pt x="644916" y="609041"/>
                  <a:pt x="542979" y="617115"/>
                  <a:pt x="461228" y="612069"/>
                </a:cubicBezTo>
                <a:cubicBezTo>
                  <a:pt x="379477" y="607023"/>
                  <a:pt x="319930" y="585828"/>
                  <a:pt x="249281" y="581791"/>
                </a:cubicBezTo>
                <a:cubicBezTo>
                  <a:pt x="178632" y="577754"/>
                  <a:pt x="78714" y="597939"/>
                  <a:pt x="37334" y="587846"/>
                </a:cubicBezTo>
                <a:cubicBezTo>
                  <a:pt x="-4046" y="577753"/>
                  <a:pt x="-1018" y="547475"/>
                  <a:pt x="1000" y="521234"/>
                </a:cubicBezTo>
                <a:cubicBezTo>
                  <a:pt x="3018" y="494993"/>
                  <a:pt x="16139" y="442511"/>
                  <a:pt x="49445" y="430400"/>
                </a:cubicBezTo>
                <a:cubicBezTo>
                  <a:pt x="82751" y="418289"/>
                  <a:pt x="200836" y="448567"/>
                  <a:pt x="200836" y="448567"/>
                </a:cubicBezTo>
                <a:lnTo>
                  <a:pt x="630786" y="490956"/>
                </a:lnTo>
                <a:cubicBezTo>
                  <a:pt x="712537" y="501049"/>
                  <a:pt x="648953" y="509123"/>
                  <a:pt x="691342" y="509123"/>
                </a:cubicBezTo>
                <a:cubicBezTo>
                  <a:pt x="733731" y="509123"/>
                  <a:pt x="813464" y="501049"/>
                  <a:pt x="885122" y="490956"/>
                </a:cubicBezTo>
                <a:cubicBezTo>
                  <a:pt x="956780" y="480863"/>
                  <a:pt x="1074865" y="460678"/>
                  <a:pt x="1121292" y="448567"/>
                </a:cubicBezTo>
                <a:cubicBezTo>
                  <a:pt x="1167718" y="436456"/>
                  <a:pt x="1166709" y="461688"/>
                  <a:pt x="1163681" y="418289"/>
                </a:cubicBezTo>
                <a:cubicBezTo>
                  <a:pt x="1160653" y="374890"/>
                  <a:pt x="1086977" y="255796"/>
                  <a:pt x="1103125" y="188175"/>
                </a:cubicBezTo>
                <a:cubicBezTo>
                  <a:pt x="1119273" y="120554"/>
                  <a:pt x="1208089" y="40822"/>
                  <a:pt x="1260571" y="12562"/>
                </a:cubicBezTo>
                <a:cubicBezTo>
                  <a:pt x="1313053" y="-15698"/>
                  <a:pt x="1369572" y="11552"/>
                  <a:pt x="1418017" y="18617"/>
                </a:cubicBezTo>
                <a:cubicBezTo>
                  <a:pt x="1466462" y="25682"/>
                  <a:pt x="1520963" y="31738"/>
                  <a:pt x="1551241" y="54951"/>
                </a:cubicBezTo>
                <a:cubicBezTo>
                  <a:pt x="1581519" y="78164"/>
                  <a:pt x="1588584" y="114498"/>
                  <a:pt x="1599686" y="157897"/>
                </a:cubicBezTo>
                <a:cubicBezTo>
                  <a:pt x="1610788" y="201296"/>
                  <a:pt x="1620881" y="273963"/>
                  <a:pt x="1617853" y="315343"/>
                </a:cubicBezTo>
                <a:cubicBezTo>
                  <a:pt x="1614825" y="356723"/>
                  <a:pt x="1559315" y="384982"/>
                  <a:pt x="1581519" y="406177"/>
                </a:cubicBezTo>
                <a:cubicBezTo>
                  <a:pt x="1603723" y="427372"/>
                  <a:pt x="1712725" y="430400"/>
                  <a:pt x="1751077" y="442511"/>
                </a:cubicBezTo>
                <a:cubicBezTo>
                  <a:pt x="1789429" y="454622"/>
                  <a:pt x="1770253" y="473799"/>
                  <a:pt x="1811633" y="478845"/>
                </a:cubicBezTo>
                <a:cubicBezTo>
                  <a:pt x="1853013" y="483891"/>
                  <a:pt x="1999358" y="472789"/>
                  <a:pt x="1999358" y="472789"/>
                </a:cubicBezTo>
                <a:cubicBezTo>
                  <a:pt x="2063951" y="470771"/>
                  <a:pt x="2137629" y="465725"/>
                  <a:pt x="2199194" y="466734"/>
                </a:cubicBezTo>
                <a:cubicBezTo>
                  <a:pt x="2260759" y="467743"/>
                  <a:pt x="2316269" y="480863"/>
                  <a:pt x="2368751" y="478845"/>
                </a:cubicBezTo>
                <a:cubicBezTo>
                  <a:pt x="2421233" y="476827"/>
                  <a:pt x="2460595" y="461688"/>
                  <a:pt x="2514086" y="454623"/>
                </a:cubicBezTo>
                <a:cubicBezTo>
                  <a:pt x="2567577" y="447558"/>
                  <a:pt x="2660431" y="423335"/>
                  <a:pt x="2689700" y="436456"/>
                </a:cubicBezTo>
                <a:cubicBezTo>
                  <a:pt x="2718969" y="449577"/>
                  <a:pt x="2692728" y="509124"/>
                  <a:pt x="2689700" y="533346"/>
                </a:cubicBezTo>
                <a:cubicBezTo>
                  <a:pt x="2686672" y="557568"/>
                  <a:pt x="2758331" y="568670"/>
                  <a:pt x="2671533" y="581791"/>
                </a:cubicBezTo>
                <a:cubicBezTo>
                  <a:pt x="2584736" y="594911"/>
                  <a:pt x="2270851" y="607023"/>
                  <a:pt x="2168915" y="612069"/>
                </a:cubicBezTo>
                <a:cubicBezTo>
                  <a:pt x="2066979" y="617115"/>
                  <a:pt x="2104322" y="607023"/>
                  <a:pt x="2059914" y="612069"/>
                </a:cubicBezTo>
                <a:cubicBezTo>
                  <a:pt x="2015506" y="617115"/>
                  <a:pt x="1957978" y="639319"/>
                  <a:pt x="1902468" y="642347"/>
                </a:cubicBezTo>
                <a:cubicBezTo>
                  <a:pt x="1846958" y="645375"/>
                  <a:pt x="1766217" y="630236"/>
                  <a:pt x="1726855" y="630236"/>
                </a:cubicBezTo>
                <a:cubicBezTo>
                  <a:pt x="1687493" y="630236"/>
                  <a:pt x="1685474" y="617115"/>
                  <a:pt x="1666298" y="642347"/>
                </a:cubicBezTo>
                <a:cubicBezTo>
                  <a:pt x="1647122" y="667579"/>
                  <a:pt x="1625928" y="738227"/>
                  <a:pt x="1611798" y="781626"/>
                </a:cubicBezTo>
                <a:cubicBezTo>
                  <a:pt x="1597668" y="825025"/>
                  <a:pt x="1589593" y="861359"/>
                  <a:pt x="1581519" y="902739"/>
                </a:cubicBezTo>
                <a:cubicBezTo>
                  <a:pt x="1573445" y="944119"/>
                  <a:pt x="1564362" y="994583"/>
                  <a:pt x="1563353" y="1029907"/>
                </a:cubicBezTo>
                <a:cubicBezTo>
                  <a:pt x="1562344" y="1065231"/>
                  <a:pt x="1572436" y="1092482"/>
                  <a:pt x="1575464" y="1114686"/>
                </a:cubicBezTo>
                <a:cubicBezTo>
                  <a:pt x="1578492" y="1136890"/>
                  <a:pt x="1581519" y="1163131"/>
                  <a:pt x="1581519" y="1163131"/>
                </a:cubicBezTo>
                <a:cubicBezTo>
                  <a:pt x="1583537" y="1179279"/>
                  <a:pt x="1579501" y="1178270"/>
                  <a:pt x="1587575" y="1211576"/>
                </a:cubicBezTo>
                <a:cubicBezTo>
                  <a:pt x="1595649" y="1244882"/>
                  <a:pt x="1601704" y="1303420"/>
                  <a:pt x="1629964" y="1362967"/>
                </a:cubicBezTo>
                <a:cubicBezTo>
                  <a:pt x="1658224" y="1422514"/>
                  <a:pt x="1732910" y="1507293"/>
                  <a:pt x="1757133" y="1568858"/>
                </a:cubicBezTo>
                <a:cubicBezTo>
                  <a:pt x="1781356" y="1630423"/>
                  <a:pt x="1765207" y="1676850"/>
                  <a:pt x="1775300" y="1732360"/>
                </a:cubicBezTo>
                <a:cubicBezTo>
                  <a:pt x="1785393" y="1787870"/>
                  <a:pt x="1793467" y="1842371"/>
                  <a:pt x="1817689" y="1901918"/>
                </a:cubicBezTo>
                <a:cubicBezTo>
                  <a:pt x="1841912" y="1961465"/>
                  <a:pt x="1894394" y="2033123"/>
                  <a:pt x="1920635" y="2089642"/>
                </a:cubicBezTo>
                <a:cubicBezTo>
                  <a:pt x="1946876" y="2146161"/>
                  <a:pt x="1959996" y="2193597"/>
                  <a:pt x="1975135" y="2241033"/>
                </a:cubicBezTo>
                <a:cubicBezTo>
                  <a:pt x="1990274" y="2288469"/>
                  <a:pt x="1994311" y="2339942"/>
                  <a:pt x="2011469" y="2374257"/>
                </a:cubicBezTo>
                <a:cubicBezTo>
                  <a:pt x="2028627" y="2408572"/>
                  <a:pt x="2031655" y="2436832"/>
                  <a:pt x="2078081" y="2446925"/>
                </a:cubicBezTo>
                <a:cubicBezTo>
                  <a:pt x="2124508" y="2457018"/>
                  <a:pt x="2272870" y="2422702"/>
                  <a:pt x="2290028" y="2434813"/>
                </a:cubicBezTo>
                <a:cubicBezTo>
                  <a:pt x="2307186" y="2446924"/>
                  <a:pt x="2226444" y="2495370"/>
                  <a:pt x="2181027" y="2519592"/>
                </a:cubicBezTo>
                <a:cubicBezTo>
                  <a:pt x="2135610" y="2543814"/>
                  <a:pt x="2068998" y="2611435"/>
                  <a:pt x="2017525" y="2580148"/>
                </a:cubicBezTo>
                <a:cubicBezTo>
                  <a:pt x="1966052" y="2548861"/>
                  <a:pt x="1981191" y="2533722"/>
                  <a:pt x="1872190" y="2331868"/>
                </a:cubicBezTo>
                <a:cubicBezTo>
                  <a:pt x="1763189" y="2130014"/>
                  <a:pt x="1456370" y="1522432"/>
                  <a:pt x="1363517" y="1369023"/>
                </a:cubicBezTo>
                <a:cubicBezTo>
                  <a:pt x="1270664" y="1215614"/>
                  <a:pt x="1364526" y="1351865"/>
                  <a:pt x="1315072" y="1411412"/>
                </a:cubicBezTo>
                <a:cubicBezTo>
                  <a:pt x="1265618" y="1470959"/>
                  <a:pt x="1142486" y="1622350"/>
                  <a:pt x="1066791" y="1726305"/>
                </a:cubicBezTo>
                <a:cubicBezTo>
                  <a:pt x="991096" y="1830260"/>
                  <a:pt x="925493" y="1926141"/>
                  <a:pt x="860900" y="2035142"/>
                </a:cubicBezTo>
                <a:cubicBezTo>
                  <a:pt x="796307" y="2144143"/>
                  <a:pt x="716574" y="2293516"/>
                  <a:pt x="679231" y="2380313"/>
                </a:cubicBezTo>
                <a:cubicBezTo>
                  <a:pt x="641888" y="2467110"/>
                  <a:pt x="673175" y="2536750"/>
                  <a:pt x="636841" y="2555926"/>
                </a:cubicBezTo>
                <a:cubicBezTo>
                  <a:pt x="600507" y="2575102"/>
                  <a:pt x="471321" y="2528676"/>
                  <a:pt x="461228" y="2495370"/>
                </a:cubicBezTo>
                <a:cubicBezTo>
                  <a:pt x="451135" y="2462064"/>
                  <a:pt x="543988" y="2435822"/>
                  <a:pt x="576285" y="2356090"/>
                </a:cubicBezTo>
                <a:cubicBezTo>
                  <a:pt x="608582" y="2276358"/>
                  <a:pt x="597480" y="2125976"/>
                  <a:pt x="655008" y="2016975"/>
                </a:cubicBezTo>
                <a:cubicBezTo>
                  <a:pt x="712536" y="1907974"/>
                  <a:pt x="863927" y="1806037"/>
                  <a:pt x="921456" y="1702082"/>
                </a:cubicBezTo>
                <a:cubicBezTo>
                  <a:pt x="978985" y="1598127"/>
                  <a:pt x="970910" y="1462885"/>
                  <a:pt x="1000179" y="1393245"/>
                </a:cubicBezTo>
                <a:cubicBezTo>
                  <a:pt x="1029448" y="1323605"/>
                  <a:pt x="1074865" y="1327643"/>
                  <a:pt x="1097069" y="1284244"/>
                </a:cubicBezTo>
                <a:cubicBezTo>
                  <a:pt x="1119273" y="1240845"/>
                  <a:pt x="1126338" y="1186849"/>
                  <a:pt x="1133403" y="1132853"/>
                </a:cubicBezTo>
              </a:path>
            </a:pathLst>
          </a:custGeom>
          <a:solidFill>
            <a:srgbClr val="FF003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8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B460CA2-05F7-A044-980D-F6E226260334}"/>
              </a:ext>
            </a:extLst>
          </p:cNvPr>
          <p:cNvSpPr/>
          <p:nvPr/>
        </p:nvSpPr>
        <p:spPr>
          <a:xfrm>
            <a:off x="1653866" y="2967968"/>
            <a:ext cx="88109" cy="451458"/>
          </a:xfrm>
          <a:custGeom>
            <a:avLst/>
            <a:gdLst>
              <a:gd name="connsiteX0" fmla="*/ 87703 w 88218"/>
              <a:gd name="connsiteY0" fmla="*/ 316575 h 452015"/>
              <a:gd name="connsiteX1" fmla="*/ 45313 w 88218"/>
              <a:gd name="connsiteY1" fmla="*/ 7738 h 452015"/>
              <a:gd name="connsiteX2" fmla="*/ 2924 w 88218"/>
              <a:gd name="connsiteY2" fmla="*/ 122794 h 452015"/>
              <a:gd name="connsiteX3" fmla="*/ 15035 w 88218"/>
              <a:gd name="connsiteY3" fmla="*/ 443743 h 452015"/>
              <a:gd name="connsiteX4" fmla="*/ 87703 w 88218"/>
              <a:gd name="connsiteY4" fmla="*/ 316575 h 452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18" h="452015">
                <a:moveTo>
                  <a:pt x="87703" y="316575"/>
                </a:moveTo>
                <a:cubicBezTo>
                  <a:pt x="92749" y="243907"/>
                  <a:pt x="59443" y="40035"/>
                  <a:pt x="45313" y="7738"/>
                </a:cubicBezTo>
                <a:cubicBezTo>
                  <a:pt x="31183" y="-24559"/>
                  <a:pt x="7970" y="50126"/>
                  <a:pt x="2924" y="122794"/>
                </a:cubicBezTo>
                <a:cubicBezTo>
                  <a:pt x="-2122" y="195462"/>
                  <a:pt x="-2123" y="407409"/>
                  <a:pt x="15035" y="443743"/>
                </a:cubicBezTo>
                <a:cubicBezTo>
                  <a:pt x="32192" y="480077"/>
                  <a:pt x="82657" y="389243"/>
                  <a:pt x="87703" y="316575"/>
                </a:cubicBezTo>
                <a:close/>
              </a:path>
            </a:pathLst>
          </a:custGeom>
          <a:solidFill>
            <a:srgbClr val="FF0030">
              <a:alpha val="4588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C47AFF-88B9-1142-946A-BC24117338B1}"/>
              </a:ext>
            </a:extLst>
          </p:cNvPr>
          <p:cNvSpPr/>
          <p:nvPr/>
        </p:nvSpPr>
        <p:spPr>
          <a:xfrm>
            <a:off x="1675453" y="3146016"/>
            <a:ext cx="244098" cy="678510"/>
          </a:xfrm>
          <a:custGeom>
            <a:avLst/>
            <a:gdLst>
              <a:gd name="connsiteX0" fmla="*/ 138756 w 244399"/>
              <a:gd name="connsiteY0" fmla="*/ 677258 h 679348"/>
              <a:gd name="connsiteX1" fmla="*/ 187201 w 244399"/>
              <a:gd name="connsiteY1" fmla="*/ 356309 h 679348"/>
              <a:gd name="connsiteX2" fmla="*/ 241702 w 244399"/>
              <a:gd name="connsiteY2" fmla="*/ 53528 h 679348"/>
              <a:gd name="connsiteX3" fmla="*/ 211424 w 244399"/>
              <a:gd name="connsiteY3" fmla="*/ 23250 h 679348"/>
              <a:gd name="connsiteX4" fmla="*/ 5532 w 244399"/>
              <a:gd name="connsiteY4" fmla="*/ 301809 h 679348"/>
              <a:gd name="connsiteX5" fmla="*/ 60033 w 244399"/>
              <a:gd name="connsiteY5" fmla="*/ 247308 h 679348"/>
              <a:gd name="connsiteX6" fmla="*/ 72144 w 244399"/>
              <a:gd name="connsiteY6" fmla="*/ 483477 h 679348"/>
              <a:gd name="connsiteX7" fmla="*/ 138756 w 244399"/>
              <a:gd name="connsiteY7" fmla="*/ 677258 h 67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399" h="679348">
                <a:moveTo>
                  <a:pt x="138756" y="677258"/>
                </a:moveTo>
                <a:cubicBezTo>
                  <a:pt x="157932" y="656063"/>
                  <a:pt x="170043" y="460264"/>
                  <a:pt x="187201" y="356309"/>
                </a:cubicBezTo>
                <a:cubicBezTo>
                  <a:pt x="204359" y="252354"/>
                  <a:pt x="241702" y="53528"/>
                  <a:pt x="241702" y="53528"/>
                </a:cubicBezTo>
                <a:cubicBezTo>
                  <a:pt x="245739" y="-1982"/>
                  <a:pt x="250786" y="-18130"/>
                  <a:pt x="211424" y="23250"/>
                </a:cubicBezTo>
                <a:cubicBezTo>
                  <a:pt x="172062" y="64630"/>
                  <a:pt x="30764" y="264466"/>
                  <a:pt x="5532" y="301809"/>
                </a:cubicBezTo>
                <a:cubicBezTo>
                  <a:pt x="-19700" y="339152"/>
                  <a:pt x="48931" y="217030"/>
                  <a:pt x="60033" y="247308"/>
                </a:cubicBezTo>
                <a:cubicBezTo>
                  <a:pt x="71135" y="277586"/>
                  <a:pt x="61042" y="413837"/>
                  <a:pt x="72144" y="483477"/>
                </a:cubicBezTo>
                <a:cubicBezTo>
                  <a:pt x="83246" y="553117"/>
                  <a:pt x="119580" y="698453"/>
                  <a:pt x="138756" y="677258"/>
                </a:cubicBezTo>
                <a:close/>
              </a:path>
            </a:pathLst>
          </a:custGeom>
          <a:solidFill>
            <a:srgbClr val="FF0030">
              <a:alpha val="4588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C17E9-1F2F-6B42-8CDD-78F4B54A7EBB}"/>
              </a:ext>
            </a:extLst>
          </p:cNvPr>
          <p:cNvSpPr txBox="1"/>
          <p:nvPr/>
        </p:nvSpPr>
        <p:spPr>
          <a:xfrm rot="20747271">
            <a:off x="5109994" y="3914582"/>
            <a:ext cx="4340913" cy="92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394" dirty="0" err="1">
                <a:solidFill>
                  <a:srgbClr val="C00000"/>
                </a:solidFill>
                <a:latin typeface="Ink Free" panose="03080402000500000000" pitchFamily="66" charset="0"/>
              </a:rPr>
              <a:t>Metonymy</a:t>
            </a:r>
            <a:endParaRPr lang="en-US" sz="3596" dirty="0" err="1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4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7F57-CB8B-1742-B602-F34C1F4F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</a:t>
            </a:r>
            <a:r>
              <a:rPr lang="en-US" i="1"/>
              <a:t>Bein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D0823-B4D2-9E48-8D72-340C3C93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EF28A-333B-9046-8434-0DB80D37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55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F5E55-0E4F-8B41-B915-6DB264B24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1797" y="1387819"/>
            <a:ext cx="8086267" cy="3488194"/>
          </a:xfrm>
        </p:spPr>
        <p:txBody>
          <a:bodyPr/>
          <a:lstStyle/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Dinumerauerunt omnia </a:t>
            </a:r>
            <a:r>
              <a:rPr lang="en-US" i="1">
                <a:solidFill>
                  <a:schemeClr val="accent4">
                    <a:lumMod val="40000"/>
                    <a:lumOff val="60000"/>
                  </a:schemeClr>
                </a:solidFill>
              </a:rPr>
              <a:t>ossa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 mea. </a:t>
            </a:r>
            <a:br>
              <a:rPr lang="en-US" i="1"/>
            </a:br>
            <a:r>
              <a:rPr lang="en-US" i="1"/>
              <a:t>Sie gezalton alliu miniu </a:t>
            </a:r>
            <a:r>
              <a:rPr lang="en-US" i="1">
                <a:solidFill>
                  <a:srgbClr val="C00000"/>
                </a:solidFill>
              </a:rPr>
              <a:t>bêin</a:t>
            </a:r>
            <a:r>
              <a:rPr lang="en-US" i="1"/>
              <a:t> </a:t>
            </a:r>
            <a:br>
              <a:rPr lang="en-US"/>
            </a:br>
            <a:r>
              <a:rPr lang="en-US"/>
              <a:t>(Notker, Psalter, 11. Jh.)</a:t>
            </a:r>
          </a:p>
          <a:p>
            <a:endParaRPr lang="en-US"/>
          </a:p>
          <a:p>
            <a:r>
              <a:rPr lang="en-US"/>
              <a:t>durch unſer brode nam er </a:t>
            </a:r>
            <a:r>
              <a:rPr lang="en-US">
                <a:solidFill>
                  <a:srgbClr val="C00000"/>
                </a:solidFill>
              </a:rPr>
              <a:t>bain</a:t>
            </a:r>
            <a:r>
              <a:rPr lang="en-US"/>
              <a:t> und flaiſc </a:t>
            </a:r>
            <a:br>
              <a:rPr lang="en-US"/>
            </a:br>
            <a:r>
              <a:rPr lang="en-US"/>
              <a:t>(Kaiserchronik, 12. Jh.)</a:t>
            </a:r>
          </a:p>
          <a:p>
            <a:endParaRPr lang="en-US"/>
          </a:p>
          <a:p>
            <a:r>
              <a:rPr lang="en-US"/>
              <a:t>Mít tíen </a:t>
            </a:r>
            <a:r>
              <a:rPr lang="en-US">
                <a:solidFill>
                  <a:srgbClr val="C00000"/>
                </a:solidFill>
              </a:rPr>
              <a:t>béinen</a:t>
            </a:r>
            <a:r>
              <a:rPr lang="en-US"/>
              <a:t> tréttot ér cętum </a:t>
            </a:r>
            <a:br>
              <a:rPr lang="en-US"/>
            </a:br>
            <a:r>
              <a:rPr lang="en-US"/>
              <a:t>'Mit den Beinen tritt er den Walfisch'</a:t>
            </a:r>
            <a:br>
              <a:rPr lang="en-US"/>
            </a:br>
            <a:r>
              <a:rPr lang="en-US"/>
              <a:t>(Notker, Martianus Capella, 11. Jh.)</a:t>
            </a:r>
          </a:p>
        </p:txBody>
      </p:sp>
      <p:pic>
        <p:nvPicPr>
          <p:cNvPr id="2050" name="Picture 2" descr="Kickboxing, Karate, Fight, Girl, Kick, Sport, Woman">
            <a:extLst>
              <a:ext uri="{FF2B5EF4-FFF2-40B4-BE49-F238E27FC236}">
                <a16:creationId xmlns:a16="http://schemas.microsoft.com/office/drawing/2014/main" id="{2377F407-5364-5644-ADA1-0B75C385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66" y="1404295"/>
            <a:ext cx="4056545" cy="36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ne, Dog, Skeleton">
            <a:extLst>
              <a:ext uri="{FF2B5EF4-FFF2-40B4-BE49-F238E27FC236}">
                <a16:creationId xmlns:a16="http://schemas.microsoft.com/office/drawing/2014/main" id="{49DDB6AD-18E2-E74E-9490-2A0C8DCC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26" y="524255"/>
            <a:ext cx="3415655" cy="17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ickboxing, Karate, Fight, Girl, Kick, Sport, Woman">
            <a:extLst>
              <a:ext uri="{FF2B5EF4-FFF2-40B4-BE49-F238E27FC236}">
                <a16:creationId xmlns:a16="http://schemas.microsoft.com/office/drawing/2014/main" id="{6E6E4FBD-2A32-E34F-9728-FDFDCD4D5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3" r="33242" b="34869"/>
          <a:stretch/>
        </p:blipFill>
        <p:spPr bwMode="auto">
          <a:xfrm>
            <a:off x="5046365" y="3147104"/>
            <a:ext cx="2708061" cy="64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667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4A78-4B28-9E41-9E15-20D0A980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Connotation and denotation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3BD7B-E5E7-8D40-ABC5-3859E0A4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6BF0D-C578-D044-A8DD-1C6B69E5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56</a:t>
            </a:fld>
            <a:endParaRPr lang="de-DE" dirty="0"/>
          </a:p>
        </p:txBody>
      </p:sp>
      <p:pic>
        <p:nvPicPr>
          <p:cNvPr id="3074" name="Picture 2" descr="Headstone, Cemetery, Grave, Graveyard, Death, Memorial">
            <a:extLst>
              <a:ext uri="{FF2B5EF4-FFF2-40B4-BE49-F238E27FC236}">
                <a16:creationId xmlns:a16="http://schemas.microsoft.com/office/drawing/2014/main" id="{26DB88E2-7185-0D4C-9053-2AD75BFB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61" y="1626826"/>
            <a:ext cx="2960233" cy="348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B676B-D073-154D-9FE7-F299DC5635B6}"/>
              </a:ext>
            </a:extLst>
          </p:cNvPr>
          <p:cNvSpPr txBox="1"/>
          <p:nvPr/>
        </p:nvSpPr>
        <p:spPr>
          <a:xfrm>
            <a:off x="262923" y="1839938"/>
            <a:ext cx="1869899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sterben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93504-31A9-3E49-B48C-6E8A0EF64F26}"/>
              </a:ext>
            </a:extLst>
          </p:cNvPr>
          <p:cNvSpPr txBox="1"/>
          <p:nvPr/>
        </p:nvSpPr>
        <p:spPr>
          <a:xfrm>
            <a:off x="6819476" y="1066248"/>
            <a:ext cx="1869899" cy="1383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das Zeitliche segnen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10633-0A46-A145-A155-5574FCD13832}"/>
              </a:ext>
            </a:extLst>
          </p:cNvPr>
          <p:cNvSpPr txBox="1"/>
          <p:nvPr/>
        </p:nvSpPr>
        <p:spPr>
          <a:xfrm>
            <a:off x="738563" y="3307437"/>
            <a:ext cx="1869899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krepieren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A97B2-611C-7745-8A2F-FF33F90B3B99}"/>
              </a:ext>
            </a:extLst>
          </p:cNvPr>
          <p:cNvSpPr txBox="1"/>
          <p:nvPr/>
        </p:nvSpPr>
        <p:spPr>
          <a:xfrm>
            <a:off x="7006534" y="3507973"/>
            <a:ext cx="1869899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abnippeln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A3273-9567-3A43-945E-F91A129BDC34}"/>
              </a:ext>
            </a:extLst>
          </p:cNvPr>
          <p:cNvSpPr txBox="1"/>
          <p:nvPr/>
        </p:nvSpPr>
        <p:spPr>
          <a:xfrm>
            <a:off x="1311578" y="1374841"/>
            <a:ext cx="2171093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verscheiden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A9C5D-BE73-1F4B-B5D8-3503508C1B66}"/>
              </a:ext>
            </a:extLst>
          </p:cNvPr>
          <p:cNvSpPr txBox="1"/>
          <p:nvPr/>
        </p:nvSpPr>
        <p:spPr>
          <a:xfrm>
            <a:off x="6819476" y="4092900"/>
            <a:ext cx="1869899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hops gehen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1A67A-6B01-394D-BDFB-F8A49C8C32FD}"/>
              </a:ext>
            </a:extLst>
          </p:cNvPr>
          <p:cNvSpPr txBox="1"/>
          <p:nvPr/>
        </p:nvSpPr>
        <p:spPr>
          <a:xfrm>
            <a:off x="979113" y="4033822"/>
            <a:ext cx="1869899" cy="95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ins Gras beißen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FBD38-7EC0-3444-8056-ACC02E5DE42E}"/>
              </a:ext>
            </a:extLst>
          </p:cNvPr>
          <p:cNvSpPr txBox="1"/>
          <p:nvPr/>
        </p:nvSpPr>
        <p:spPr>
          <a:xfrm>
            <a:off x="4569765" y="978259"/>
            <a:ext cx="2447487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entschlafen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C4905-7580-114E-9CEE-DB45AC86922B}"/>
              </a:ext>
            </a:extLst>
          </p:cNvPr>
          <p:cNvSpPr txBox="1"/>
          <p:nvPr/>
        </p:nvSpPr>
        <p:spPr>
          <a:xfrm>
            <a:off x="1197873" y="2261256"/>
            <a:ext cx="1869899" cy="95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den Arsch zukneifen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1614C-CBB9-5C44-A9C8-95A8A3F48280}"/>
              </a:ext>
            </a:extLst>
          </p:cNvPr>
          <p:cNvSpPr txBox="1"/>
          <p:nvPr/>
        </p:nvSpPr>
        <p:spPr>
          <a:xfrm>
            <a:off x="6154868" y="2492692"/>
            <a:ext cx="2960232" cy="95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über die </a:t>
            </a:r>
            <a:b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</a:br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Wupper gehen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68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4A78-4B28-9E41-9E15-20D0A980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Connotation and denotation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3BD7B-E5E7-8D40-ABC5-3859E0A4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6BF0D-C578-D044-A8DD-1C6B69E5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57</a:t>
            </a:fld>
            <a:endParaRPr lang="de-DE" dirty="0"/>
          </a:p>
        </p:txBody>
      </p:sp>
      <p:pic>
        <p:nvPicPr>
          <p:cNvPr id="3074" name="Picture 2" descr="Headstone, Cemetery, Grave, Graveyard, Death, Memorial">
            <a:extLst>
              <a:ext uri="{FF2B5EF4-FFF2-40B4-BE49-F238E27FC236}">
                <a16:creationId xmlns:a16="http://schemas.microsoft.com/office/drawing/2014/main" id="{26DB88E2-7185-0D4C-9053-2AD75BFB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61" y="1626826"/>
            <a:ext cx="2960233" cy="348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B676B-D073-154D-9FE7-F299DC5635B6}"/>
              </a:ext>
            </a:extLst>
          </p:cNvPr>
          <p:cNvSpPr txBox="1"/>
          <p:nvPr/>
        </p:nvSpPr>
        <p:spPr>
          <a:xfrm>
            <a:off x="3515717" y="4092900"/>
            <a:ext cx="1869899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sterben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93504-31A9-3E49-B48C-6E8A0EF64F26}"/>
              </a:ext>
            </a:extLst>
          </p:cNvPr>
          <p:cNvSpPr txBox="1"/>
          <p:nvPr/>
        </p:nvSpPr>
        <p:spPr>
          <a:xfrm>
            <a:off x="262923" y="2954430"/>
            <a:ext cx="1869899" cy="1383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das Zeitliche segnen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10633-0A46-A145-A155-5574FCD13832}"/>
              </a:ext>
            </a:extLst>
          </p:cNvPr>
          <p:cNvSpPr txBox="1"/>
          <p:nvPr/>
        </p:nvSpPr>
        <p:spPr>
          <a:xfrm>
            <a:off x="7019396" y="2649802"/>
            <a:ext cx="1869899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krepieren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A97B2-611C-7745-8A2F-FF33F90B3B99}"/>
              </a:ext>
            </a:extLst>
          </p:cNvPr>
          <p:cNvSpPr txBox="1"/>
          <p:nvPr/>
        </p:nvSpPr>
        <p:spPr>
          <a:xfrm>
            <a:off x="7006534" y="3192552"/>
            <a:ext cx="1869899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abnippeln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A3273-9567-3A43-945E-F91A129BDC34}"/>
              </a:ext>
            </a:extLst>
          </p:cNvPr>
          <p:cNvSpPr txBox="1"/>
          <p:nvPr/>
        </p:nvSpPr>
        <p:spPr>
          <a:xfrm>
            <a:off x="212623" y="1742892"/>
            <a:ext cx="2171093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verscheiden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A9C5D-BE73-1F4B-B5D8-3503508C1B66}"/>
              </a:ext>
            </a:extLst>
          </p:cNvPr>
          <p:cNvSpPr txBox="1"/>
          <p:nvPr/>
        </p:nvSpPr>
        <p:spPr>
          <a:xfrm>
            <a:off x="7019396" y="3646073"/>
            <a:ext cx="1869899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hops gehen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1A67A-6B01-394D-BDFB-F8A49C8C32FD}"/>
              </a:ext>
            </a:extLst>
          </p:cNvPr>
          <p:cNvSpPr txBox="1"/>
          <p:nvPr/>
        </p:nvSpPr>
        <p:spPr>
          <a:xfrm>
            <a:off x="5493712" y="1379156"/>
            <a:ext cx="1869899" cy="95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ins Gras beißen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FBD38-7EC0-3444-8056-ACC02E5DE42E}"/>
              </a:ext>
            </a:extLst>
          </p:cNvPr>
          <p:cNvSpPr txBox="1"/>
          <p:nvPr/>
        </p:nvSpPr>
        <p:spPr>
          <a:xfrm>
            <a:off x="101463" y="2408828"/>
            <a:ext cx="2447487" cy="52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entschlafen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C4905-7580-114E-9CEE-DB45AC86922B}"/>
              </a:ext>
            </a:extLst>
          </p:cNvPr>
          <p:cNvSpPr txBox="1"/>
          <p:nvPr/>
        </p:nvSpPr>
        <p:spPr>
          <a:xfrm>
            <a:off x="7125422" y="4090763"/>
            <a:ext cx="1869899" cy="95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den Arsch zukneifen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1614C-CBB9-5C44-A9C8-95A8A3F48280}"/>
              </a:ext>
            </a:extLst>
          </p:cNvPr>
          <p:cNvSpPr txBox="1"/>
          <p:nvPr/>
        </p:nvSpPr>
        <p:spPr>
          <a:xfrm>
            <a:off x="6580256" y="1604190"/>
            <a:ext cx="2960232" cy="95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über die </a:t>
            </a:r>
            <a:b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</a:br>
            <a:r>
              <a:rPr lang="en-US" sz="2797" dirty="0" err="1">
                <a:solidFill>
                  <a:srgbClr val="006AB3"/>
                </a:solidFill>
                <a:latin typeface="Bradley Hand" pitchFamily="2" charset="77"/>
              </a:rPr>
              <a:t>Wupper gehen</a:t>
            </a:r>
            <a:endParaRPr lang="en-US" sz="1998" dirty="0" err="1">
              <a:solidFill>
                <a:srgbClr val="006AB3"/>
              </a:solidFill>
              <a:latin typeface="Bradley H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3BC1A-EC14-AA43-B799-1B6CBFF66EDA}"/>
              </a:ext>
            </a:extLst>
          </p:cNvPr>
          <p:cNvSpPr txBox="1"/>
          <p:nvPr/>
        </p:nvSpPr>
        <p:spPr>
          <a:xfrm>
            <a:off x="330566" y="1141882"/>
            <a:ext cx="3935122" cy="70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8" dirty="0" err="1">
                <a:solidFill>
                  <a:srgbClr val="C00000"/>
                </a:solidFill>
              </a:rPr>
              <a:t>euphemistic</a:t>
            </a:r>
          </a:p>
          <a:p>
            <a:r>
              <a:rPr lang="en-US" sz="1998" dirty="0" err="1">
                <a:solidFill>
                  <a:srgbClr val="C00000"/>
                </a:solidFill>
              </a:rPr>
              <a:t>ameliorative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F4A7A-5F24-D34E-B8F1-871A4043CB67}"/>
              </a:ext>
            </a:extLst>
          </p:cNvPr>
          <p:cNvSpPr txBox="1"/>
          <p:nvPr/>
        </p:nvSpPr>
        <p:spPr>
          <a:xfrm>
            <a:off x="5203241" y="1035879"/>
            <a:ext cx="3935122" cy="70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8" dirty="0" err="1">
                <a:solidFill>
                  <a:srgbClr val="C00000"/>
                </a:solidFill>
              </a:rPr>
              <a:t>dysphemistic</a:t>
            </a:r>
          </a:p>
          <a:p>
            <a:pPr algn="r"/>
            <a:r>
              <a:rPr lang="en-US" sz="1998" dirty="0" err="1">
                <a:solidFill>
                  <a:srgbClr val="C00000"/>
                </a:solidFill>
              </a:rPr>
              <a:t>pejorative</a:t>
            </a:r>
          </a:p>
        </p:txBody>
      </p:sp>
    </p:spTree>
    <p:extLst>
      <p:ext uri="{BB962C8B-B14F-4D97-AF65-F5344CB8AC3E}">
        <p14:creationId xmlns:p14="http://schemas.microsoft.com/office/powerpoint/2010/main" val="401196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2FE9-614F-D342-942B-C7D7DB8F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Pejorization and (a)meliorization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73B74-5E8F-B448-B2E9-BD0477F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F7CAB-1857-FD4D-9046-5E70DE40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58</a:t>
            </a:fld>
            <a:endParaRPr lang="de-DE" dirty="0"/>
          </a:p>
        </p:txBody>
      </p:sp>
      <p:pic>
        <p:nvPicPr>
          <p:cNvPr id="5122" name="Picture 2" descr="British, English, Fashion, Girl, Human, Lady, People">
            <a:extLst>
              <a:ext uri="{FF2B5EF4-FFF2-40B4-BE49-F238E27FC236}">
                <a16:creationId xmlns:a16="http://schemas.microsoft.com/office/drawing/2014/main" id="{FBFC7B25-4424-D048-B416-2D03D3B4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73" y="1421043"/>
            <a:ext cx="3159039" cy="372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7A4A6-063E-934F-8D65-C8CCD46B2B48}"/>
              </a:ext>
            </a:extLst>
          </p:cNvPr>
          <p:cNvSpPr txBox="1"/>
          <p:nvPr/>
        </p:nvSpPr>
        <p:spPr>
          <a:xfrm>
            <a:off x="378080" y="1564881"/>
            <a:ext cx="2467859" cy="39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98" i="1" dirty="0" err="1"/>
              <a:t>vrouwe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88BAF-AB68-8B4B-AF8A-945FA9CDAD4D}"/>
              </a:ext>
            </a:extLst>
          </p:cNvPr>
          <p:cNvSpPr txBox="1"/>
          <p:nvPr/>
        </p:nvSpPr>
        <p:spPr>
          <a:xfrm>
            <a:off x="378080" y="2585326"/>
            <a:ext cx="2467859" cy="39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98" i="1" dirty="0" err="1"/>
              <a:t>wîp</a:t>
            </a:r>
          </a:p>
        </p:txBody>
      </p:sp>
    </p:spTree>
    <p:extLst>
      <p:ext uri="{BB962C8B-B14F-4D97-AF65-F5344CB8AC3E}">
        <p14:creationId xmlns:p14="http://schemas.microsoft.com/office/powerpoint/2010/main" val="240494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2FE9-614F-D342-942B-C7D7DB8F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Pejorization and (a)meliorization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73B74-5E8F-B448-B2E9-BD0477FD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F7CAB-1857-FD4D-9046-5E70DE40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59</a:t>
            </a:fld>
            <a:endParaRPr lang="de-DE" dirty="0"/>
          </a:p>
        </p:txBody>
      </p:sp>
      <p:pic>
        <p:nvPicPr>
          <p:cNvPr id="5122" name="Picture 2" descr="British, English, Fashion, Girl, Human, Lady, People">
            <a:extLst>
              <a:ext uri="{FF2B5EF4-FFF2-40B4-BE49-F238E27FC236}">
                <a16:creationId xmlns:a16="http://schemas.microsoft.com/office/drawing/2014/main" id="{FBFC7B25-4424-D048-B416-2D03D3B4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73" y="1421043"/>
            <a:ext cx="3159039" cy="372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7A4A6-063E-934F-8D65-C8CCD46B2B48}"/>
              </a:ext>
            </a:extLst>
          </p:cNvPr>
          <p:cNvSpPr txBox="1"/>
          <p:nvPr/>
        </p:nvSpPr>
        <p:spPr>
          <a:xfrm>
            <a:off x="378080" y="2531729"/>
            <a:ext cx="2467859" cy="39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98" i="1" dirty="0" err="1"/>
              <a:t>vrouwe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FA641-5F5F-4345-8832-AB59E17530E3}"/>
              </a:ext>
            </a:extLst>
          </p:cNvPr>
          <p:cNvSpPr txBox="1"/>
          <p:nvPr/>
        </p:nvSpPr>
        <p:spPr>
          <a:xfrm>
            <a:off x="387854" y="1573377"/>
            <a:ext cx="2467859" cy="39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98" i="1" dirty="0" err="1"/>
              <a:t>Dame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88BAF-AB68-8B4B-AF8A-945FA9CDAD4D}"/>
              </a:ext>
            </a:extLst>
          </p:cNvPr>
          <p:cNvSpPr txBox="1"/>
          <p:nvPr/>
        </p:nvSpPr>
        <p:spPr>
          <a:xfrm>
            <a:off x="378080" y="3722457"/>
            <a:ext cx="813717" cy="39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98" i="1" dirty="0" err="1"/>
              <a:t>wîp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C0E8BAAE-89A6-CD4F-86D3-73F49C43FCE8}"/>
              </a:ext>
            </a:extLst>
          </p:cNvPr>
          <p:cNvSpPr/>
          <p:nvPr/>
        </p:nvSpPr>
        <p:spPr>
          <a:xfrm>
            <a:off x="1767151" y="1573378"/>
            <a:ext cx="503434" cy="301211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1876D-FCFB-1A4C-A04F-2B49EA9DEC59}"/>
              </a:ext>
            </a:extLst>
          </p:cNvPr>
          <p:cNvSpPr txBox="1"/>
          <p:nvPr/>
        </p:nvSpPr>
        <p:spPr>
          <a:xfrm>
            <a:off x="2370413" y="1573377"/>
            <a:ext cx="2301415" cy="70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98" dirty="0" err="1"/>
              <a:t>positive connotation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C17FC-7579-EF43-B4E2-A2C54C685FCD}"/>
              </a:ext>
            </a:extLst>
          </p:cNvPr>
          <p:cNvSpPr txBox="1"/>
          <p:nvPr/>
        </p:nvSpPr>
        <p:spPr>
          <a:xfrm>
            <a:off x="2370413" y="3986174"/>
            <a:ext cx="2301415" cy="70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98" dirty="0" err="1"/>
              <a:t>negative connotation</a:t>
            </a:r>
          </a:p>
        </p:txBody>
      </p:sp>
    </p:spTree>
    <p:extLst>
      <p:ext uri="{BB962C8B-B14F-4D97-AF65-F5344CB8AC3E}">
        <p14:creationId xmlns:p14="http://schemas.microsoft.com/office/powerpoint/2010/main" val="184731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Pre-history of German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German is part of the </a:t>
            </a:r>
            <a:r>
              <a:rPr lang="en" b="1"/>
              <a:t>West-Germanic </a:t>
            </a:r>
            <a:r>
              <a:rPr lang="en"/>
              <a:t>language family, which in turn belongs to the </a:t>
            </a:r>
            <a:r>
              <a:rPr lang="en" b="1"/>
              <a:t>Indo-European </a:t>
            </a:r>
            <a:r>
              <a:rPr lang="en"/>
              <a:t>languages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Its predecessors are Proto-Indo-European (PIE) &gt; Proto-Germanic (PGmc) &gt; Proto-West-Germanic (PWGmc)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these “Proto-languages” are </a:t>
            </a:r>
            <a:r>
              <a:rPr lang="en" b="1"/>
              <a:t>reconstructed </a:t>
            </a:r>
            <a:r>
              <a:rPr lang="en"/>
              <a:t>languages: we have a good idea of how they must have looked like thanks to the </a:t>
            </a:r>
            <a:r>
              <a:rPr lang="en" b="1"/>
              <a:t>comparative method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F543-9776-314E-ABBB-05489D80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Wrapping 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EBE12-3C5D-9C4D-AEFE-2EABD8A4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C6209-DD6B-CC47-B8D9-80E2015A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60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B832E-ABC6-7B4B-9879-48CA901E2F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Meaning change reveals a lot about</a:t>
            </a:r>
          </a:p>
        </p:txBody>
      </p:sp>
      <p:pic>
        <p:nvPicPr>
          <p:cNvPr id="7170" name="Picture 2" descr="Mental Health, Cranium, Head, Human, Male, Man, People">
            <a:extLst>
              <a:ext uri="{FF2B5EF4-FFF2-40B4-BE49-F238E27FC236}">
                <a16:creationId xmlns:a16="http://schemas.microsoft.com/office/drawing/2014/main" id="{123AA91C-7E6A-B344-B1C2-1C43FACE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9" y="2002035"/>
            <a:ext cx="1852831" cy="198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A599D-01F2-6042-A9E6-FB8864CB9777}"/>
              </a:ext>
            </a:extLst>
          </p:cNvPr>
          <p:cNvSpPr txBox="1"/>
          <p:nvPr/>
        </p:nvSpPr>
        <p:spPr>
          <a:xfrm>
            <a:off x="491440" y="4219061"/>
            <a:ext cx="2302326" cy="70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dirty="0" err="1"/>
              <a:t>cognitive processes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EC570-A917-2441-A7F9-1F690A98560C}"/>
              </a:ext>
            </a:extLst>
          </p:cNvPr>
          <p:cNvSpPr txBox="1"/>
          <p:nvPr/>
        </p:nvSpPr>
        <p:spPr>
          <a:xfrm>
            <a:off x="3418515" y="4232128"/>
            <a:ext cx="2302326" cy="70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dirty="0" err="1"/>
              <a:t>socio-cultural contexts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53DE4-C424-7344-821A-2112F462413F}"/>
              </a:ext>
            </a:extLst>
          </p:cNvPr>
          <p:cNvSpPr txBox="1"/>
          <p:nvPr/>
        </p:nvSpPr>
        <p:spPr>
          <a:xfrm>
            <a:off x="6345590" y="4158456"/>
            <a:ext cx="2302326" cy="39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dirty="0" err="1"/>
              <a:t>cultural dynamics</a:t>
            </a:r>
          </a:p>
        </p:txBody>
      </p:sp>
      <p:pic>
        <p:nvPicPr>
          <p:cNvPr id="7174" name="Picture 6" descr="Connections, Communications, Social, Networking, Human">
            <a:extLst>
              <a:ext uri="{FF2B5EF4-FFF2-40B4-BE49-F238E27FC236}">
                <a16:creationId xmlns:a16="http://schemas.microsoft.com/office/drawing/2014/main" id="{FC0FD851-FBA3-D74D-860D-8AECE47C2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27" y="1925633"/>
            <a:ext cx="2163985" cy="214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ooks, Shelf, Shelving, Education, Library, Read">
            <a:extLst>
              <a:ext uri="{FF2B5EF4-FFF2-40B4-BE49-F238E27FC236}">
                <a16:creationId xmlns:a16="http://schemas.microsoft.com/office/drawing/2014/main" id="{63991621-926A-ED47-AEDD-0AAF85E8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18" y="2157303"/>
            <a:ext cx="1656919" cy="18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81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comparative method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650" y="1625250"/>
            <a:ext cx="39243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575" y="1765264"/>
            <a:ext cx="6197749" cy="410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comparative method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693025" y="17096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Example: reconstruction of a (Proto-)Germanic “proto-word”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729450" y="937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method (see e.g. Campbell 2013)</a:t>
            </a: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729450" y="1622775"/>
            <a:ext cx="7688700" cy="27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457200" lvl="0" indent="-36639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find possible </a:t>
            </a: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cognates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i.e. forms that go back to a common origin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63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show systematic </a:t>
            </a: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sound correspondences</a:t>
            </a: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63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reconstruct a </a:t>
            </a: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proto-sound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the comparison, e.g. for German </a:t>
            </a:r>
            <a:r>
              <a:rPr lang="en" sz="28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" sz="2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ahn 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‘tooth’</a:t>
            </a:r>
            <a:r>
              <a:rPr lang="en" sz="2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PGmc. </a:t>
            </a:r>
            <a:r>
              <a:rPr lang="en" sz="2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28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anþ-</a:t>
            </a:r>
            <a:r>
              <a:rPr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PIW. </a:t>
            </a:r>
            <a:r>
              <a:rPr lang="en" sz="2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" sz="28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ont-</a:t>
            </a:r>
            <a:r>
              <a:rPr lang="en" sz="2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63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check </a:t>
            </a:r>
            <a:r>
              <a:rPr lang="en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plausibility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reconstruction in the context of the reconstructed system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2426</Words>
  <Application>Microsoft Macintosh PowerPoint</Application>
  <PresentationFormat>On-screen Show (16:9)</PresentationFormat>
  <Paragraphs>341</Paragraphs>
  <Slides>60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Calibri</vt:lpstr>
      <vt:lpstr>Wingdings</vt:lpstr>
      <vt:lpstr>Lato</vt:lpstr>
      <vt:lpstr>Arial</vt:lpstr>
      <vt:lpstr>Mediaevum</vt:lpstr>
      <vt:lpstr>Raleway</vt:lpstr>
      <vt:lpstr>Streamline</vt:lpstr>
      <vt:lpstr>History of German: Overarching developments &amp; open questions</vt:lpstr>
      <vt:lpstr>Overview</vt:lpstr>
      <vt:lpstr>Synchrony and diachrony</vt:lpstr>
      <vt:lpstr>Periodization</vt:lpstr>
      <vt:lpstr>Criteria for periodization</vt:lpstr>
      <vt:lpstr>Pre-history of German</vt:lpstr>
      <vt:lpstr>The comparative method</vt:lpstr>
      <vt:lpstr>The comparative method</vt:lpstr>
      <vt:lpstr>Comparative method (see e.g. Campbell 2013)</vt:lpstr>
      <vt:lpstr>Comparative method</vt:lpstr>
      <vt:lpstr>Typology</vt:lpstr>
      <vt:lpstr>A little bit of scientific history</vt:lpstr>
      <vt:lpstr>Universals</vt:lpstr>
      <vt:lpstr>Morphological typology</vt:lpstr>
      <vt:lpstr>Morphological language typology: Synthesis and analyis</vt:lpstr>
      <vt:lpstr>Morphological language typology: Language types</vt:lpstr>
      <vt:lpstr>Morphological language typology</vt:lpstr>
      <vt:lpstr>Morphological language typology</vt:lpstr>
      <vt:lpstr>Typological status of German</vt:lpstr>
      <vt:lpstr>Examples of major changes</vt:lpstr>
      <vt:lpstr>Phonology: Grimm's law</vt:lpstr>
      <vt:lpstr>Grimm's law</vt:lpstr>
      <vt:lpstr>Grimm's law</vt:lpstr>
      <vt:lpstr>Grimm's law</vt:lpstr>
      <vt:lpstr>Consonants</vt:lpstr>
      <vt:lpstr>Grimm's law</vt:lpstr>
      <vt:lpstr>Grimm's law</vt:lpstr>
      <vt:lpstr>Shift of voiceless plosives (tenues)</vt:lpstr>
      <vt:lpstr>Exceptions</vt:lpstr>
      <vt:lpstr>Shift of voiced plosives</vt:lpstr>
      <vt:lpstr>Shift of voiced plosives</vt:lpstr>
      <vt:lpstr>Verner's law</vt:lpstr>
      <vt:lpstr>Verner's law</vt:lpstr>
      <vt:lpstr>Grimm's law and accent change</vt:lpstr>
      <vt:lpstr>Grimm's law and Verner's law</vt:lpstr>
      <vt:lpstr>Example: Bruder vs. Vater</vt:lpstr>
      <vt:lpstr>Grimm's law and Verner's law</vt:lpstr>
      <vt:lpstr>Umlaut</vt:lpstr>
      <vt:lpstr>Phonologisierung und Morphologisierung</vt:lpstr>
      <vt:lpstr>Phonologization and morphologization</vt:lpstr>
      <vt:lpstr>Semantic change</vt:lpstr>
      <vt:lpstr>geil</vt:lpstr>
      <vt:lpstr>Semantic change</vt:lpstr>
      <vt:lpstr>Form and meaning</vt:lpstr>
      <vt:lpstr>PowerPoint Presentation</vt:lpstr>
      <vt:lpstr>Flüsterpost</vt:lpstr>
      <vt:lpstr>How do words change their meanings?</vt:lpstr>
      <vt:lpstr>How do words change their meanings?</vt:lpstr>
      <vt:lpstr>Example: Kopf</vt:lpstr>
      <vt:lpstr>Example: Kopf</vt:lpstr>
      <vt:lpstr>Types of meaning change</vt:lpstr>
      <vt:lpstr>Example: Kopf</vt:lpstr>
      <vt:lpstr>Example: Kopf</vt:lpstr>
      <vt:lpstr>How do words change their meaning?</vt:lpstr>
      <vt:lpstr>Example: Bein</vt:lpstr>
      <vt:lpstr>Connotation and denotation</vt:lpstr>
      <vt:lpstr>Connotation and denotation</vt:lpstr>
      <vt:lpstr>Pejorization and (a)meliorization</vt:lpstr>
      <vt:lpstr>Pejorization and (a)meliorization</vt:lpstr>
      <vt:lpstr>Wrapping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German: Overarching developments &amp; open questions</dc:title>
  <cp:lastModifiedBy>Stefan Hartmann</cp:lastModifiedBy>
  <cp:revision>18</cp:revision>
  <dcterms:modified xsi:type="dcterms:W3CDTF">2024-03-05T16:19:06Z</dcterms:modified>
</cp:coreProperties>
</file>